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265" r:id="rId5"/>
    <p:sldId id="348" r:id="rId6"/>
    <p:sldId id="352" r:id="rId7"/>
    <p:sldId id="310" r:id="rId8"/>
    <p:sldId id="354" r:id="rId9"/>
    <p:sldId id="355" r:id="rId10"/>
    <p:sldId id="380" r:id="rId11"/>
    <p:sldId id="381" r:id="rId12"/>
    <p:sldId id="356" r:id="rId13"/>
    <p:sldId id="321" r:id="rId14"/>
    <p:sldId id="323" r:id="rId15"/>
    <p:sldId id="324" r:id="rId16"/>
    <p:sldId id="330" r:id="rId17"/>
    <p:sldId id="325" r:id="rId18"/>
    <p:sldId id="326" r:id="rId19"/>
    <p:sldId id="329" r:id="rId20"/>
    <p:sldId id="327" r:id="rId21"/>
    <p:sldId id="328" r:id="rId22"/>
    <p:sldId id="331" r:id="rId23"/>
    <p:sldId id="341" r:id="rId24"/>
    <p:sldId id="343" r:id="rId25"/>
    <p:sldId id="357" r:id="rId26"/>
    <p:sldId id="358" r:id="rId27"/>
    <p:sldId id="359" r:id="rId28"/>
    <p:sldId id="360" r:id="rId29"/>
    <p:sldId id="362" r:id="rId30"/>
    <p:sldId id="363" r:id="rId31"/>
    <p:sldId id="382" r:id="rId32"/>
    <p:sldId id="383" r:id="rId33"/>
    <p:sldId id="384" r:id="rId34"/>
    <p:sldId id="385" r:id="rId35"/>
    <p:sldId id="386" r:id="rId36"/>
    <p:sldId id="387" r:id="rId37"/>
    <p:sldId id="388" r:id="rId38"/>
    <p:sldId id="389" r:id="rId39"/>
    <p:sldId id="390" r:id="rId40"/>
    <p:sldId id="391" r:id="rId41"/>
    <p:sldId id="392" r:id="rId42"/>
    <p:sldId id="364" r:id="rId43"/>
    <p:sldId id="365" r:id="rId44"/>
    <p:sldId id="366" r:id="rId45"/>
    <p:sldId id="367" r:id="rId46"/>
    <p:sldId id="368" r:id="rId47"/>
    <p:sldId id="370" r:id="rId48"/>
    <p:sldId id="371" r:id="rId49"/>
    <p:sldId id="375" r:id="rId50"/>
    <p:sldId id="379" r:id="rId51"/>
    <p:sldId id="345" r:id="rId52"/>
    <p:sldId id="378" r:id="rId53"/>
  </p:sldIdLst>
  <p:sldSz cx="12188825"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32" autoAdjust="0"/>
    <p:restoredTop sz="87814" autoAdjust="0"/>
  </p:normalViewPr>
  <p:slideViewPr>
    <p:cSldViewPr showGuides="1">
      <p:cViewPr>
        <p:scale>
          <a:sx n="64" d="100"/>
          <a:sy n="64" d="100"/>
        </p:scale>
        <p:origin x="-900" y="-96"/>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pPr/>
              <a:t>3/7/2023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pPr/>
              <a:t>‹#›</a:t>
            </a:fld>
            <a:endParaRPr dirty="0"/>
          </a:p>
        </p:txBody>
      </p:sp>
    </p:spTree>
    <p:extLst>
      <p:ext uri="{BB962C8B-B14F-4D97-AF65-F5344CB8AC3E}">
        <p14:creationId xmlns:p14="http://schemas.microsoft.com/office/powerpoint/2010/main" xmlns=""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pPr/>
              <a:t>3/7/2023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pPr/>
              <a:t>‹#›</a:t>
            </a:fld>
            <a:endParaRPr dirty="0"/>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a:t>
            </a:fld>
            <a:endParaRPr lang="en-US" dirty="0"/>
          </a:p>
        </p:txBody>
      </p:sp>
    </p:spTree>
    <p:extLst>
      <p:ext uri="{BB962C8B-B14F-4D97-AF65-F5344CB8AC3E}">
        <p14:creationId xmlns:p14="http://schemas.microsoft.com/office/powerpoint/2010/main" xmlns="" val="8788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Excela,</a:t>
            </a:r>
            <a:r>
              <a:rPr lang="en-US" baseline="0" dirty="0" smtClean="0"/>
              <a:t> Incorporated’s infographic demonstrates how much data was created in just one Internet minute in 2016…</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16</a:t>
            </a:fld>
            <a:endParaRPr lang="en-US" dirty="0"/>
          </a:p>
        </p:txBody>
      </p:sp>
    </p:spTree>
    <p:extLst>
      <p:ext uri="{BB962C8B-B14F-4D97-AF65-F5344CB8AC3E}">
        <p14:creationId xmlns:p14="http://schemas.microsoft.com/office/powerpoint/2010/main" xmlns="" val="1889775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refers to the frequency</a:t>
            </a:r>
            <a:r>
              <a:rPr lang="en-US" baseline="0" dirty="0" smtClean="0"/>
              <a:t> of incoming data that must be processed. Think text messages, Facebook status updates, credit card swipes, the multitude of sensors in modern cars, and the stock exchange.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17</a:t>
            </a:fld>
            <a:endParaRPr lang="en-US" dirty="0"/>
          </a:p>
        </p:txBody>
      </p:sp>
    </p:spTree>
    <p:extLst>
      <p:ext uri="{BB962C8B-B14F-4D97-AF65-F5344CB8AC3E}">
        <p14:creationId xmlns:p14="http://schemas.microsoft.com/office/powerpoint/2010/main" xmlns="" val="255683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Veracity refers to the trustworthiness</a:t>
            </a:r>
            <a:r>
              <a:rPr lang="en-US" baseline="0" dirty="0" smtClean="0"/>
              <a:t> of data. Librarians are familiar with this concept as it applies to information on the Internet.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18</a:t>
            </a:fld>
            <a:endParaRPr lang="en-US" dirty="0"/>
          </a:p>
        </p:txBody>
      </p:sp>
    </p:spTree>
    <p:extLst>
      <p:ext uri="{BB962C8B-B14F-4D97-AF65-F5344CB8AC3E}">
        <p14:creationId xmlns:p14="http://schemas.microsoft.com/office/powerpoint/2010/main" xmlns="" val="90394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Value.</a:t>
            </a:r>
            <a:r>
              <a:rPr lang="en-US" baseline="0" dirty="0" smtClean="0"/>
              <a:t> Not all data is necessarily valuable data.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19</a:t>
            </a:fld>
            <a:endParaRPr lang="en-US" dirty="0"/>
          </a:p>
        </p:txBody>
      </p:sp>
    </p:spTree>
    <p:extLst>
      <p:ext uri="{BB962C8B-B14F-4D97-AF65-F5344CB8AC3E}">
        <p14:creationId xmlns:p14="http://schemas.microsoft.com/office/powerpoint/2010/main" xmlns="" val="111823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let’s take</a:t>
            </a:r>
            <a:r>
              <a:rPr lang="en-US" baseline="0" dirty="0" smtClean="0"/>
              <a:t> a look at how Big Data is impacting research. You’ll recall from an earlier slide that research has typically involved </a:t>
            </a:r>
            <a:r>
              <a:rPr lang="en-US" dirty="0" smtClean="0"/>
              <a:t>assembling a sample population and a control group. The</a:t>
            </a:r>
            <a:r>
              <a:rPr lang="en-US" baseline="0" dirty="0" smtClean="0"/>
              <a:t> data used is just a small subset of a particular group with characteristics of interest. When it comes to Big Data, we can essentially analyze the entire data set, not just a subset. </a:t>
            </a:r>
            <a:endParaRPr lang="en-US" dirty="0" smtClean="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20</a:t>
            </a:fld>
            <a:endParaRPr lang="en-US" dirty="0"/>
          </a:p>
        </p:txBody>
      </p:sp>
    </p:spTree>
    <p:extLst>
      <p:ext uri="{BB962C8B-B14F-4D97-AF65-F5344CB8AC3E}">
        <p14:creationId xmlns:p14="http://schemas.microsoft.com/office/powerpoint/2010/main" xmlns="" val="9520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so, we need to either have the ability to collect or access huge data sets,</a:t>
            </a:r>
            <a:r>
              <a:rPr lang="en-US" baseline="0" dirty="0" smtClean="0"/>
              <a:t> perform analyses on them using platforms like Hadoop or supercomputers, and identify interesting correlations among the data. When it comes to Big Data, researchers are more interested in correlation, or the interrelationship between different data. Think Amazon recommendations. Amazon collects data on vast numbers of consumers and using that data, can predict that if you bought bananas, you’ll probably buy milk, as this cartoon illustrates.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21</a:t>
            </a:fld>
            <a:endParaRPr lang="en-US" dirty="0"/>
          </a:p>
        </p:txBody>
      </p:sp>
    </p:spTree>
    <p:extLst>
      <p:ext uri="{BB962C8B-B14F-4D97-AF65-F5344CB8AC3E}">
        <p14:creationId xmlns:p14="http://schemas.microsoft.com/office/powerpoint/2010/main" xmlns="" val="68664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number of data repositories are exploding and specialize in a huge range of different areas, from images of tumors to genetic data, to infectious disease data. An that’s just in healthcare. Data repositories help to ensure that data is findable, accessible, interoperable, and re-usable.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47</a:t>
            </a:fld>
            <a:endParaRPr lang="en-US" dirty="0"/>
          </a:p>
        </p:txBody>
      </p:sp>
    </p:spTree>
    <p:extLst>
      <p:ext uri="{BB962C8B-B14F-4D97-AF65-F5344CB8AC3E}">
        <p14:creationId xmlns:p14="http://schemas.microsoft.com/office/powerpoint/2010/main" xmlns="" val="1697069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because</a:t>
            </a:r>
            <a:r>
              <a:rPr lang="en-US" baseline="0" dirty="0" smtClean="0"/>
              <a:t> a presentation isn’t complete.</a:t>
            </a:r>
          </a:p>
          <a:p>
            <a:r>
              <a:rPr lang="en-US" baseline="0" dirty="0" smtClean="0"/>
              <a:t>Are there any questions?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48</a:t>
            </a:fld>
            <a:endParaRPr lang="en-US" dirty="0"/>
          </a:p>
        </p:txBody>
      </p:sp>
    </p:spTree>
    <p:extLst>
      <p:ext uri="{BB962C8B-B14F-4D97-AF65-F5344CB8AC3E}">
        <p14:creationId xmlns:p14="http://schemas.microsoft.com/office/powerpoint/2010/main" xmlns="" val="362249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a:t>
            </a:fld>
            <a:endParaRPr lang="en-US" dirty="0"/>
          </a:p>
        </p:txBody>
      </p:sp>
    </p:spTree>
    <p:extLst>
      <p:ext uri="{BB962C8B-B14F-4D97-AF65-F5344CB8AC3E}">
        <p14:creationId xmlns:p14="http://schemas.microsoft.com/office/powerpoint/2010/main" xmlns="" val="133314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4</a:t>
            </a:fld>
            <a:endParaRPr lang="en-US" dirty="0"/>
          </a:p>
        </p:txBody>
      </p:sp>
    </p:spTree>
    <p:extLst>
      <p:ext uri="{BB962C8B-B14F-4D97-AF65-F5344CB8AC3E}">
        <p14:creationId xmlns:p14="http://schemas.microsoft.com/office/powerpoint/2010/main" xmlns="" val="311352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researcher, I thought of data as quantitative or qualitative and that was about it. I focused on what came after the data: journal articles and reports describing the research and what conclusions could be drawn from it. I had heard about “Big Data” from my colleagues.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10</a:t>
            </a:fld>
            <a:endParaRPr lang="en-US" dirty="0"/>
          </a:p>
        </p:txBody>
      </p:sp>
    </p:spTree>
    <p:extLst>
      <p:ext uri="{BB962C8B-B14F-4D97-AF65-F5344CB8AC3E}">
        <p14:creationId xmlns:p14="http://schemas.microsoft.com/office/powerpoint/2010/main" xmlns="" val="23654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 Big Data. A common definition</a:t>
            </a:r>
            <a:r>
              <a:rPr lang="en-US" baseline="0" dirty="0" smtClean="0"/>
              <a:t> of Big Data is “data that is too large or too complex to be managed using traditional data processing, analysis, and storage techniques.”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11</a:t>
            </a:fld>
            <a:endParaRPr lang="en-US" dirty="0"/>
          </a:p>
        </p:txBody>
      </p:sp>
    </p:spTree>
    <p:extLst>
      <p:ext uri="{BB962C8B-B14F-4D97-AF65-F5344CB8AC3E}">
        <p14:creationId xmlns:p14="http://schemas.microsoft.com/office/powerpoint/2010/main" xmlns="" val="310594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is often referred</a:t>
            </a:r>
            <a:r>
              <a:rPr lang="en-US" baseline="0" dirty="0" smtClean="0"/>
              <a:t> to as having certain attributes, known as the 4 V’s: Volume, Variety, Velocity and Veracity. And now the 5</a:t>
            </a:r>
            <a:r>
              <a:rPr lang="en-US" baseline="30000" dirty="0" smtClean="0"/>
              <a:t>th</a:t>
            </a:r>
            <a:r>
              <a:rPr lang="en-US" baseline="0" dirty="0" smtClean="0"/>
              <a:t> V is Value.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12</a:t>
            </a:fld>
            <a:endParaRPr lang="en-US" dirty="0"/>
          </a:p>
        </p:txBody>
      </p:sp>
    </p:spTree>
    <p:extLst>
      <p:ext uri="{BB962C8B-B14F-4D97-AF65-F5344CB8AC3E}">
        <p14:creationId xmlns:p14="http://schemas.microsoft.com/office/powerpoint/2010/main" xmlns="" val="415226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pretty</a:t>
            </a:r>
            <a:r>
              <a:rPr lang="en-US" baseline="0" dirty="0" smtClean="0"/>
              <a:t> familiar with file sizes in the kilobyte, megabyte, and gigabyte range. When it comes to Big Data, data files can exceed those numbers by several orders of magnitude. Data collections are so larger that they require special storage and analysis options. Enter Hadoop, an open-source software framework for storage and processing of big data sets. One of the creators, Doug Cutting, named it after his 2 year old son’s stuffed elephant.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13</a:t>
            </a:fld>
            <a:endParaRPr lang="en-US" dirty="0"/>
          </a:p>
        </p:txBody>
      </p:sp>
    </p:spTree>
    <p:extLst>
      <p:ext uri="{BB962C8B-B14F-4D97-AF65-F5344CB8AC3E}">
        <p14:creationId xmlns:p14="http://schemas.microsoft.com/office/powerpoint/2010/main" xmlns="" val="231311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few examples</a:t>
            </a:r>
            <a:r>
              <a:rPr lang="en-US" baseline="0" dirty="0" smtClean="0"/>
              <a:t> of the volume of data we are amassing…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number are truly mind-boggling.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93199CD-3E1B-4AE6-990F-76F925F5EA9F}" type="slidenum">
              <a:rPr lang="en-US" smtClean="0"/>
              <a:pPr/>
              <a:t>14</a:t>
            </a:fld>
            <a:endParaRPr lang="en-US" dirty="0"/>
          </a:p>
        </p:txBody>
      </p:sp>
    </p:spTree>
    <p:extLst>
      <p:ext uri="{BB962C8B-B14F-4D97-AF65-F5344CB8AC3E}">
        <p14:creationId xmlns:p14="http://schemas.microsoft.com/office/powerpoint/2010/main" xmlns="" val="402497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a:t>
            </a:r>
            <a:r>
              <a:rPr lang="en-US" baseline="0" dirty="0" smtClean="0"/>
              <a:t> way to visualize the variety of Big Data available is to think of social media sites. When we think about varieties of data, it is helpful to also think of it as either structured or unstructured. Structured data is the kind of data we find in a fixed field in a record, file, or spreadsheet. Unstructured data refers to data that doesn’t follow a specific format. Think satellite images, photographs and video, social media data, and medical records.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15</a:t>
            </a:fld>
            <a:endParaRPr lang="en-US" dirty="0"/>
          </a:p>
        </p:txBody>
      </p:sp>
    </p:spTree>
    <p:extLst>
      <p:ext uri="{BB962C8B-B14F-4D97-AF65-F5344CB8AC3E}">
        <p14:creationId xmlns:p14="http://schemas.microsoft.com/office/powerpoint/2010/main" xmlns="" val="260384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xmlns="" val="949990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pPr/>
              <a:t>3/7/2023</a:t>
            </a:fld>
            <a:endParaRPr dirty="0"/>
          </a:p>
        </p:txBody>
      </p:sp>
      <p:sp>
        <p:nvSpPr>
          <p:cNvPr id="6" name="Slide Number Placeholder 5"/>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4600953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pPr/>
              <a:t>3/7/2023</a:t>
            </a:fld>
            <a:endParaRPr dirty="0"/>
          </a:p>
        </p:txBody>
      </p:sp>
      <p:sp>
        <p:nvSpPr>
          <p:cNvPr id="6" name="Slide Number Placeholder 5"/>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40790354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pPr/>
              <a:t>3/7/2023</a:t>
            </a:fld>
            <a:endParaRPr dirty="0"/>
          </a:p>
        </p:txBody>
      </p:sp>
      <p:sp>
        <p:nvSpPr>
          <p:cNvPr id="6" name="Slide Number Placeholder 5"/>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27382540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pPr/>
              <a:t>3/7/2023</a:t>
            </a:fld>
            <a:endParaRPr dirty="0"/>
          </a:p>
        </p:txBody>
      </p:sp>
      <p:sp>
        <p:nvSpPr>
          <p:cNvPr id="6" name="Slide Number Placeholder 5"/>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1761813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3/7/2023</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28253407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pPr/>
              <a:t>3/7/2023</a:t>
            </a:fld>
            <a:endParaRPr dirty="0"/>
          </a:p>
        </p:txBody>
      </p:sp>
      <p:sp>
        <p:nvSpPr>
          <p:cNvPr id="9" name="Slide Number Placeholder 8"/>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42084195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03F41C87-7AD9-4845-A077-840E4A0F3F06}" type="datetimeFigureOut">
              <a:rPr lang="en-US"/>
              <a:pPr/>
              <a:t>3/7/2023</a:t>
            </a:fld>
            <a:endParaRPr dirty="0"/>
          </a:p>
        </p:txBody>
      </p:sp>
      <p:sp>
        <p:nvSpPr>
          <p:cNvPr id="5" name="Slide Number Placeholder 4"/>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1626631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03F41C87-7AD9-4845-A077-840E4A0F3F06}" type="datetimeFigureOut">
              <a:rPr lang="en-US"/>
              <a:pPr/>
              <a:t>3/7/2023</a:t>
            </a:fld>
            <a:endParaRPr dirty="0"/>
          </a:p>
        </p:txBody>
      </p:sp>
      <p:sp>
        <p:nvSpPr>
          <p:cNvPr id="4" name="Slide Number Placeholder 3"/>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36075401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3/7/2023</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25449815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3/7/2023</a:t>
            </a:fld>
            <a:endParaRPr dirty="0"/>
          </a:p>
        </p:txBody>
      </p:sp>
      <p:sp>
        <p:nvSpPr>
          <p:cNvPr id="7" name="Slide Number Placeholder 6"/>
          <p:cNvSpPr>
            <a:spLocks noGrp="1"/>
          </p:cNvSpPr>
          <p:nvPr>
            <p:ph type="sldNum" sz="quarter" idx="12"/>
          </p:nvPr>
        </p:nvSpPr>
        <p:spPr/>
        <p:txBody>
          <a:bodyPr/>
          <a:lstStyle/>
          <a:p>
            <a:fld id="{2A013F82-EE5E-44EE-A61D-E31C6657F26F}" type="slidenum">
              <a:rPr/>
              <a:pPr/>
              <a:t>‹#›</a:t>
            </a:fld>
            <a:endParaRPr dirty="0"/>
          </a:p>
        </p:txBody>
      </p:sp>
    </p:spTree>
    <p:extLst>
      <p:ext uri="{BB962C8B-B14F-4D97-AF65-F5344CB8AC3E}">
        <p14:creationId xmlns:p14="http://schemas.microsoft.com/office/powerpoint/2010/main" xmlns="" val="22491721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3/7/2023</a:t>
            </a:fld>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xmlns=""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hyperlink" Target="mailto:albm@uw.edu"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Big Data</a:t>
            </a:r>
            <a:endParaRPr lang="en-US" dirty="0"/>
          </a:p>
        </p:txBody>
      </p:sp>
      <p:sp>
        <p:nvSpPr>
          <p:cNvPr id="4" name="Subtitle 3"/>
          <p:cNvSpPr>
            <a:spLocks noGrp="1"/>
          </p:cNvSpPr>
          <p:nvPr>
            <p:ph type="subTitle" idx="1"/>
          </p:nvPr>
        </p:nvSpPr>
        <p:spPr>
          <a:xfrm>
            <a:off x="1065213" y="4800600"/>
            <a:ext cx="8229600" cy="1447800"/>
          </a:xfrm>
        </p:spPr>
        <p:txBody>
          <a:bodyPr>
            <a:normAutofit/>
          </a:bodyPr>
          <a:lstStyle/>
          <a:p>
            <a:r>
              <a:rPr lang="it-IT" dirty="0" smtClean="0"/>
              <a:t>An Introduction to Big Data </a:t>
            </a:r>
          </a:p>
          <a:p>
            <a:endParaRPr lang="it-IT" dirty="0"/>
          </a:p>
          <a:p>
            <a:endParaRPr lang="it-IT" dirty="0"/>
          </a:p>
        </p:txBody>
      </p:sp>
    </p:spTree>
    <p:extLst>
      <p:ext uri="{BB962C8B-B14F-4D97-AF65-F5344CB8AC3E}">
        <p14:creationId xmlns:p14="http://schemas.microsoft.com/office/powerpoint/2010/main" xmlns="" val="28089201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sz="half" idx="1"/>
          </p:nvPr>
        </p:nvSpPr>
        <p:spPr/>
        <p:txBody>
          <a:bodyPr/>
          <a:lstStyle/>
          <a:p>
            <a:pPr marL="0" indent="0">
              <a:buNone/>
            </a:pPr>
            <a:r>
              <a:rPr lang="en-US" dirty="0" smtClean="0"/>
              <a:t>Quantitative Data </a:t>
            </a:r>
          </a:p>
          <a:p>
            <a:pPr lvl="1"/>
            <a:r>
              <a:rPr lang="en-US" dirty="0" smtClean="0"/>
              <a:t>Measurable</a:t>
            </a:r>
          </a:p>
          <a:p>
            <a:pPr lvl="1"/>
            <a:r>
              <a:rPr lang="en-US" dirty="0" smtClean="0"/>
              <a:t>Collected through measuring things that have a fixed reality</a:t>
            </a:r>
          </a:p>
          <a:p>
            <a:pPr lvl="1"/>
            <a:r>
              <a:rPr lang="en-US" dirty="0" smtClean="0"/>
              <a:t>Close ended </a:t>
            </a:r>
          </a:p>
          <a:p>
            <a:pPr lvl="2"/>
            <a:endParaRPr lang="en-US" dirty="0" smtClean="0"/>
          </a:p>
          <a:p>
            <a:pPr marL="463550" lvl="2" indent="0">
              <a:buNone/>
            </a:pPr>
            <a:endParaRPr lang="en-US" dirty="0"/>
          </a:p>
          <a:p>
            <a:pPr lvl="1"/>
            <a:endParaRPr lang="en-US" dirty="0" smtClean="0"/>
          </a:p>
          <a:p>
            <a:pPr lvl="2"/>
            <a:endParaRPr lang="en-US" dirty="0"/>
          </a:p>
        </p:txBody>
      </p:sp>
      <p:sp>
        <p:nvSpPr>
          <p:cNvPr id="4" name="Content Placeholder 3"/>
          <p:cNvSpPr>
            <a:spLocks noGrp="1"/>
          </p:cNvSpPr>
          <p:nvPr>
            <p:ph sz="half" idx="2"/>
          </p:nvPr>
        </p:nvSpPr>
        <p:spPr/>
        <p:txBody>
          <a:bodyPr/>
          <a:lstStyle/>
          <a:p>
            <a:pPr marL="0" indent="0">
              <a:buNone/>
            </a:pPr>
            <a:r>
              <a:rPr lang="en-US" dirty="0" smtClean="0"/>
              <a:t>Qualitative Data </a:t>
            </a:r>
          </a:p>
          <a:p>
            <a:pPr lvl="1"/>
            <a:r>
              <a:rPr lang="en-US" dirty="0" smtClean="0"/>
              <a:t>Descriptive</a:t>
            </a:r>
          </a:p>
          <a:p>
            <a:pPr lvl="1"/>
            <a:r>
              <a:rPr lang="en-US" dirty="0" smtClean="0"/>
              <a:t>Collected through observation, field work, focus groups, interviews, recording or filming conversations </a:t>
            </a:r>
          </a:p>
          <a:p>
            <a:pPr lvl="1"/>
            <a:r>
              <a:rPr lang="en-US" dirty="0" smtClean="0"/>
              <a:t>Open ended</a:t>
            </a:r>
          </a:p>
          <a:p>
            <a:pPr lvl="1"/>
            <a:endParaRPr lang="en-US" dirty="0"/>
          </a:p>
        </p:txBody>
      </p:sp>
      <p:pic>
        <p:nvPicPr>
          <p:cNvPr id="9" name="Picture 8" descr="National Network of Libraries of Medicine Pacific Northwest Region"/>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61413" y="6248400"/>
            <a:ext cx="3090678" cy="428831"/>
          </a:xfrm>
          <a:prstGeom prst="rect">
            <a:avLst/>
          </a:prstGeom>
        </p:spPr>
      </p:pic>
    </p:spTree>
    <p:extLst>
      <p:ext uri="{BB962C8B-B14F-4D97-AF65-F5344CB8AC3E}">
        <p14:creationId xmlns:p14="http://schemas.microsoft.com/office/powerpoint/2010/main" xmlns="" val="1845450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31189" y="2209800"/>
            <a:ext cx="3596607" cy="2667000"/>
          </a:xfrm>
        </p:spPr>
        <p:txBody>
          <a:bodyPr/>
          <a:lstStyle/>
          <a:p>
            <a:r>
              <a:rPr lang="en-US" dirty="0" smtClean="0"/>
              <a:t>Big Data </a:t>
            </a:r>
            <a:endParaRPr lang="en-US" dirty="0"/>
          </a:p>
        </p:txBody>
      </p:sp>
      <p:sp>
        <p:nvSpPr>
          <p:cNvPr id="7" name="Text Placeholder 6"/>
          <p:cNvSpPr>
            <a:spLocks noGrp="1"/>
          </p:cNvSpPr>
          <p:nvPr>
            <p:ph type="body" sz="half" idx="2"/>
          </p:nvPr>
        </p:nvSpPr>
        <p:spPr>
          <a:xfrm>
            <a:off x="1031189" y="4505325"/>
            <a:ext cx="3047999" cy="1524000"/>
          </a:xfrm>
        </p:spPr>
        <p:txBody>
          <a:bodyPr>
            <a:normAutofit fontScale="92500" lnSpcReduction="10000"/>
          </a:bodyPr>
          <a:lstStyle/>
          <a:p>
            <a:endParaRPr lang="en-US" dirty="0" smtClean="0"/>
          </a:p>
          <a:p>
            <a:r>
              <a:rPr lang="en-US" dirty="0" smtClean="0"/>
              <a:t>Data that is too large or too complex to be managed using traditional data processing, analysis, and storage techniques. </a:t>
            </a:r>
            <a:endParaRPr lang="en-US" dirty="0"/>
          </a:p>
        </p:txBody>
      </p:sp>
      <p:pic>
        <p:nvPicPr>
          <p:cNvPr id="12" name="Content Placeholder 11" descr="Blue mosaic "/>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4265612" y="838200"/>
            <a:ext cx="6851073" cy="5105400"/>
          </a:xfrm>
        </p:spPr>
      </p:pic>
    </p:spTree>
    <p:extLst>
      <p:ext uri="{BB962C8B-B14F-4D97-AF65-F5344CB8AC3E}">
        <p14:creationId xmlns:p14="http://schemas.microsoft.com/office/powerpoint/2010/main" xmlns="" val="39490232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713" y="3306640"/>
            <a:ext cx="4419599" cy="762000"/>
          </a:xfrm>
        </p:spPr>
        <p:txBody>
          <a:bodyPr>
            <a:normAutofit fontScale="90000"/>
          </a:bodyPr>
          <a:lstStyle/>
          <a:p>
            <a:pPr algn="ctr"/>
            <a:r>
              <a:rPr lang="en-US" dirty="0" smtClean="0">
                <a:solidFill>
                  <a:schemeClr val="tx2">
                    <a:lumMod val="50000"/>
                  </a:schemeClr>
                </a:solidFill>
              </a:rPr>
              <a:t>The 4 V’s </a:t>
            </a:r>
            <a:br>
              <a:rPr lang="en-US" dirty="0" smtClean="0">
                <a:solidFill>
                  <a:schemeClr val="tx2">
                    <a:lumMod val="50000"/>
                  </a:schemeClr>
                </a:solidFill>
              </a:rPr>
            </a:br>
            <a:r>
              <a:rPr lang="en-US" dirty="0" smtClean="0">
                <a:solidFill>
                  <a:schemeClr val="tx2">
                    <a:lumMod val="50000"/>
                  </a:schemeClr>
                </a:solidFill>
              </a:rPr>
              <a:t>of </a:t>
            </a:r>
            <a:br>
              <a:rPr lang="en-US" dirty="0" smtClean="0">
                <a:solidFill>
                  <a:schemeClr val="tx2">
                    <a:lumMod val="50000"/>
                  </a:schemeClr>
                </a:solidFill>
              </a:rPr>
            </a:br>
            <a:r>
              <a:rPr lang="en-US" dirty="0" smtClean="0">
                <a:solidFill>
                  <a:schemeClr val="tx2">
                    <a:lumMod val="50000"/>
                  </a:schemeClr>
                </a:solidFill>
              </a:rPr>
              <a:t>Big Data</a:t>
            </a:r>
            <a:endParaRPr lang="en-US" dirty="0">
              <a:solidFill>
                <a:schemeClr val="tx2">
                  <a:lumMod val="50000"/>
                </a:schemeClr>
              </a:solidFill>
            </a:endParaRPr>
          </a:p>
        </p:txBody>
      </p:sp>
      <p:graphicFrame>
        <p:nvGraphicFramePr>
          <p:cNvPr id="5" name="Content Placeholder 4" descr="The 4 V's of Big Data: volume, variety, velocity, and veracity"/>
          <p:cNvGraphicFramePr>
            <a:graphicFrameLocks noGrp="1"/>
          </p:cNvGraphicFramePr>
          <p:nvPr>
            <p:ph idx="1"/>
            <p:extLst>
              <p:ext uri="{D42A27DB-BD31-4B8C-83A1-F6EECF244321}">
                <p14:modId xmlns:p14="http://schemas.microsoft.com/office/powerpoint/2010/main" xmlns="" val="3411779523"/>
              </p:ext>
            </p:extLst>
          </p:nvPr>
        </p:nvGraphicFramePr>
        <p:xfrm>
          <a:off x="2360612" y="990600"/>
          <a:ext cx="7543802" cy="4632081"/>
        </p:xfrm>
        <a:graphic>
          <a:graphicData uri="http://schemas.openxmlformats.org/drawingml/2006/table">
            <a:tbl>
              <a:tblPr firstRow="1" bandRow="1">
                <a:tableStyleId>{2D5ABB26-0587-4C30-8999-92F81FD0307C}</a:tableStyleId>
              </a:tblPr>
              <a:tblGrid>
                <a:gridCol w="3771901"/>
                <a:gridCol w="3771901"/>
              </a:tblGrid>
              <a:tr h="2209800">
                <a:tc>
                  <a:txBody>
                    <a:bodyPr/>
                    <a:lstStyle/>
                    <a:p>
                      <a:r>
                        <a:rPr lang="en-US" sz="4000" dirty="0" smtClean="0">
                          <a:solidFill>
                            <a:schemeClr val="bg2">
                              <a:lumMod val="50000"/>
                              <a:lumOff val="50000"/>
                            </a:schemeClr>
                          </a:solidFill>
                        </a:rPr>
                        <a:t>Volume</a:t>
                      </a:r>
                      <a:endParaRPr lang="en-US" sz="4000" baseline="0" dirty="0" smtClean="0">
                        <a:solidFill>
                          <a:schemeClr val="bg2">
                            <a:lumMod val="50000"/>
                            <a:lumOff val="50000"/>
                          </a:schemeClr>
                        </a:solidFill>
                      </a:endParaRPr>
                    </a:p>
                    <a:p>
                      <a:r>
                        <a:rPr lang="en-US" sz="4000" baseline="0" dirty="0" smtClean="0"/>
                        <a:t>The amount </a:t>
                      </a:r>
                    </a:p>
                    <a:p>
                      <a:r>
                        <a:rPr lang="en-US" sz="4000" baseline="0" dirty="0" smtClean="0"/>
                        <a:t>of data</a:t>
                      </a:r>
                      <a:endParaRPr lang="en-US" sz="4000" dirty="0"/>
                    </a:p>
                  </a:txBody>
                  <a:tcPr marL="130493" marR="130493"/>
                </a:tc>
                <a:tc>
                  <a:txBody>
                    <a:bodyPr/>
                    <a:lstStyle/>
                    <a:p>
                      <a:pPr algn="r"/>
                      <a:r>
                        <a:rPr lang="en-US" sz="4000" dirty="0" smtClean="0">
                          <a:solidFill>
                            <a:schemeClr val="bg2">
                              <a:lumMod val="50000"/>
                              <a:lumOff val="50000"/>
                            </a:schemeClr>
                          </a:solidFill>
                        </a:rPr>
                        <a:t>Variety</a:t>
                      </a:r>
                    </a:p>
                    <a:p>
                      <a:pPr algn="r"/>
                      <a:r>
                        <a:rPr lang="en-US" sz="4000" dirty="0" smtClean="0"/>
                        <a:t>The types </a:t>
                      </a:r>
                    </a:p>
                    <a:p>
                      <a:pPr algn="r"/>
                      <a:r>
                        <a:rPr lang="en-US" sz="4000" dirty="0" smtClean="0"/>
                        <a:t>of data</a:t>
                      </a:r>
                      <a:endParaRPr lang="en-US" sz="4000" dirty="0"/>
                    </a:p>
                  </a:txBody>
                  <a:tcPr marL="130493" marR="130493"/>
                </a:tc>
              </a:tr>
              <a:tr h="242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smtClean="0">
                          <a:solidFill>
                            <a:schemeClr val="bg2">
                              <a:lumMod val="50000"/>
                              <a:lumOff val="50000"/>
                            </a:schemeClr>
                          </a:solidFill>
                        </a:rPr>
                        <a:t>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aseline="0" dirty="0" smtClean="0"/>
                        <a:t>The frequency of data</a:t>
                      </a:r>
                      <a:endParaRPr lang="en-US" dirty="0"/>
                    </a:p>
                  </a:txBody>
                  <a:tcPr marL="130493" marR="130493" anchor="b"/>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smtClean="0">
                          <a:solidFill>
                            <a:schemeClr val="bg2">
                              <a:lumMod val="50000"/>
                              <a:lumOff val="50000"/>
                            </a:schemeClr>
                          </a:solidFill>
                        </a:rPr>
                        <a:t>Veracity</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smtClean="0"/>
                        <a:t>The quality</a:t>
                      </a:r>
                      <a:r>
                        <a:rPr lang="en-US" sz="4000" baseline="0" dirty="0" smtClean="0"/>
                        <a: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baseline="0" dirty="0" smtClean="0"/>
                        <a:t>of data</a:t>
                      </a:r>
                      <a:endParaRPr lang="en-US" sz="4000" dirty="0"/>
                    </a:p>
                  </a:txBody>
                  <a:tcPr marL="130493" marR="130493" anchor="b"/>
                </a:tc>
              </a:tr>
            </a:tbl>
          </a:graphicData>
        </a:graphic>
      </p:graphicFrame>
    </p:spTree>
    <p:extLst>
      <p:ext uri="{BB962C8B-B14F-4D97-AF65-F5344CB8AC3E}">
        <p14:creationId xmlns:p14="http://schemas.microsoft.com/office/powerpoint/2010/main" xmlns="" val="14804378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scale of data</a:t>
            </a:r>
            <a:endParaRPr lang="en-US" dirty="0"/>
          </a:p>
        </p:txBody>
      </p:sp>
      <p:pic>
        <p:nvPicPr>
          <p:cNvPr id="3" name="Picture 2" descr="Table listing data units, their value, and size in bytes"/>
          <p:cNvPicPr>
            <a:picLocks noChangeAspect="1"/>
          </p:cNvPicPr>
          <p:nvPr/>
        </p:nvPicPr>
        <p:blipFill>
          <a:blip r:embed="rId3" cstate="print"/>
          <a:stretch>
            <a:fillRect/>
          </a:stretch>
        </p:blipFill>
        <p:spPr>
          <a:xfrm>
            <a:off x="1751012" y="2001238"/>
            <a:ext cx="7725697" cy="3733800"/>
          </a:xfrm>
          <a:prstGeom prst="rect">
            <a:avLst/>
          </a:prstGeom>
        </p:spPr>
      </p:pic>
      <p:pic>
        <p:nvPicPr>
          <p:cNvPr id="4" name="Picture 3" descr="Hadoop logo"/>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075612" y="3276600"/>
            <a:ext cx="2438402" cy="1183076"/>
          </a:xfrm>
          <a:prstGeom prst="rect">
            <a:avLst/>
          </a:prstGeom>
        </p:spPr>
      </p:pic>
    </p:spTree>
    <p:extLst>
      <p:ext uri="{BB962C8B-B14F-4D97-AF65-F5344CB8AC3E}">
        <p14:creationId xmlns:p14="http://schemas.microsoft.com/office/powerpoint/2010/main" xmlns="" val="32489746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scale of data</a:t>
            </a:r>
            <a:endParaRPr lang="en-US" dirty="0"/>
          </a:p>
        </p:txBody>
      </p:sp>
      <p:sp>
        <p:nvSpPr>
          <p:cNvPr id="3" name="Content Placeholder 2"/>
          <p:cNvSpPr>
            <a:spLocks noGrp="1"/>
          </p:cNvSpPr>
          <p:nvPr>
            <p:ph idx="1"/>
          </p:nvPr>
        </p:nvSpPr>
        <p:spPr/>
        <p:txBody>
          <a:bodyPr/>
          <a:lstStyle/>
          <a:p>
            <a:r>
              <a:rPr lang="en-US" dirty="0" smtClean="0"/>
              <a:t>90% of today’s data has been created in just the last 2 years </a:t>
            </a:r>
          </a:p>
          <a:p>
            <a:r>
              <a:rPr lang="en-US" dirty="0" smtClean="0"/>
              <a:t>Every day we create 2.5 quintillion bytes of data or enough to fill 10 million Blu-ray discs</a:t>
            </a:r>
          </a:p>
          <a:p>
            <a:r>
              <a:rPr lang="en-US" dirty="0" smtClean="0"/>
              <a:t>35</a:t>
            </a:r>
            <a:r>
              <a:rPr lang="en-US" dirty="0" smtClean="0"/>
              <a:t> </a:t>
            </a:r>
            <a:r>
              <a:rPr lang="en-US" dirty="0" err="1" smtClean="0"/>
              <a:t>zettabytes</a:t>
            </a:r>
            <a:r>
              <a:rPr lang="en-US" dirty="0" smtClean="0"/>
              <a:t> </a:t>
            </a:r>
            <a:r>
              <a:rPr lang="en-US" dirty="0" smtClean="0"/>
              <a:t>(35 </a:t>
            </a:r>
            <a:r>
              <a:rPr lang="en-US" dirty="0" smtClean="0"/>
              <a:t>trillion gigabytes) of data were created by 2020, an increase of </a:t>
            </a:r>
            <a:r>
              <a:rPr lang="en-US" dirty="0" smtClean="0"/>
              <a:t>44 times </a:t>
            </a:r>
            <a:r>
              <a:rPr lang="en-US" dirty="0"/>
              <a:t>from </a:t>
            </a:r>
            <a:r>
              <a:rPr lang="en-US" dirty="0" smtClean="0"/>
              <a:t>2010, </a:t>
            </a:r>
            <a:r>
              <a:rPr lang="en-US" dirty="0"/>
              <a:t>and the equivalent of 5,200 </a:t>
            </a:r>
            <a:r>
              <a:rPr lang="en-US" dirty="0" smtClean="0"/>
              <a:t>gigabytes </a:t>
            </a:r>
            <a:r>
              <a:rPr lang="en-US" dirty="0"/>
              <a:t>of data for every man, woman and child on Earth</a:t>
            </a:r>
            <a:endParaRPr lang="en-US" dirty="0" smtClean="0"/>
          </a:p>
          <a:p>
            <a:r>
              <a:rPr lang="en-US" dirty="0" smtClean="0"/>
              <a:t>Most companies in the US have over 100 terabytes  (100,000 gigabytes) of data stored</a:t>
            </a:r>
          </a:p>
        </p:txBody>
      </p:sp>
    </p:spTree>
    <p:extLst>
      <p:ext uri="{BB962C8B-B14F-4D97-AF65-F5344CB8AC3E}">
        <p14:creationId xmlns:p14="http://schemas.microsoft.com/office/powerpoint/2010/main" xmlns="" val="925583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different forms of data</a:t>
            </a:r>
            <a:endParaRPr lang="en-US" dirty="0"/>
          </a:p>
        </p:txBody>
      </p:sp>
      <p:pic>
        <p:nvPicPr>
          <p:cNvPr id="4" name="Content Placeholder 3" descr="Twitter logo"/>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2879230" y="2989776"/>
            <a:ext cx="1013686" cy="1009639"/>
          </a:xfrm>
        </p:spPr>
      </p:pic>
      <p:pic>
        <p:nvPicPr>
          <p:cNvPr id="5" name="Picture 4" descr="Facebook logo"/>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437914" y="2163469"/>
            <a:ext cx="1935067" cy="671468"/>
          </a:xfrm>
          <a:prstGeom prst="rect">
            <a:avLst/>
          </a:prstGeom>
        </p:spPr>
      </p:pic>
      <p:pic>
        <p:nvPicPr>
          <p:cNvPr id="6" name="Picture 5" descr="Instagram logo"/>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963154" y="4435626"/>
            <a:ext cx="1081605" cy="1081605"/>
          </a:xfrm>
          <a:prstGeom prst="rect">
            <a:avLst/>
          </a:prstGeom>
        </p:spPr>
      </p:pic>
      <p:pic>
        <p:nvPicPr>
          <p:cNvPr id="7" name="Picture 6" descr="YouTube logo"/>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335870" y="3349601"/>
            <a:ext cx="1702884" cy="851442"/>
          </a:xfrm>
          <a:prstGeom prst="rect">
            <a:avLst/>
          </a:prstGeom>
        </p:spPr>
      </p:pic>
      <p:pic>
        <p:nvPicPr>
          <p:cNvPr id="8" name="Picture 7" descr="Pinterest logo"/>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879230" y="4316179"/>
            <a:ext cx="1365341" cy="1103196"/>
          </a:xfrm>
          <a:prstGeom prst="rect">
            <a:avLst/>
          </a:prstGeom>
        </p:spPr>
      </p:pic>
      <p:pic>
        <p:nvPicPr>
          <p:cNvPr id="10" name="Picture 9" descr="Snapchat logo"/>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251172" y="3549005"/>
            <a:ext cx="1095757" cy="1107539"/>
          </a:xfrm>
          <a:prstGeom prst="rect">
            <a:avLst/>
          </a:prstGeom>
        </p:spPr>
      </p:pic>
      <p:pic>
        <p:nvPicPr>
          <p:cNvPr id="11" name="Picture 10" descr="Spotify logo"/>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727159" y="4335835"/>
            <a:ext cx="1459922" cy="821206"/>
          </a:xfrm>
          <a:prstGeom prst="rect">
            <a:avLst/>
          </a:prstGeom>
        </p:spPr>
      </p:pic>
      <p:pic>
        <p:nvPicPr>
          <p:cNvPr id="14" name="Picture 13" descr="Linked In logo"/>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918312" y="1990457"/>
            <a:ext cx="1974471" cy="825067"/>
          </a:xfrm>
          <a:prstGeom prst="rect">
            <a:avLst/>
          </a:prstGeom>
        </p:spPr>
      </p:pic>
      <p:pic>
        <p:nvPicPr>
          <p:cNvPr id="15" name="Picture 14" descr="Flickr logo"/>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1219614" y="3053382"/>
            <a:ext cx="1278013" cy="1071688"/>
          </a:xfrm>
          <a:prstGeom prst="rect">
            <a:avLst/>
          </a:prstGeom>
        </p:spPr>
      </p:pic>
      <p:pic>
        <p:nvPicPr>
          <p:cNvPr id="16" name="Picture 15" descr="Reddit logo"/>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6891063" y="2206930"/>
            <a:ext cx="1504804" cy="846452"/>
          </a:xfrm>
          <a:prstGeom prst="rect">
            <a:avLst/>
          </a:prstGeom>
        </p:spPr>
      </p:pic>
      <p:pic>
        <p:nvPicPr>
          <p:cNvPr id="17" name="Picture 16" descr="Vimeo logo"/>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1219614" y="4566139"/>
            <a:ext cx="1374614" cy="844061"/>
          </a:xfrm>
          <a:prstGeom prst="rect">
            <a:avLst/>
          </a:prstGeom>
        </p:spPr>
      </p:pic>
      <p:pic>
        <p:nvPicPr>
          <p:cNvPr id="18" name="Picture 17" descr="WhatsApp logo"/>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4643636" y="3253498"/>
            <a:ext cx="2064116" cy="749969"/>
          </a:xfrm>
          <a:prstGeom prst="rect">
            <a:avLst/>
          </a:prstGeom>
        </p:spPr>
      </p:pic>
      <p:pic>
        <p:nvPicPr>
          <p:cNvPr id="19" name="Picture 18" descr="Messenger logo"/>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6502623" y="4238050"/>
            <a:ext cx="1227997" cy="1238961"/>
          </a:xfrm>
          <a:prstGeom prst="rect">
            <a:avLst/>
          </a:prstGeom>
        </p:spPr>
      </p:pic>
      <p:pic>
        <p:nvPicPr>
          <p:cNvPr id="20" name="Picture 19" descr="Google plus logo"/>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8760282" y="2082690"/>
            <a:ext cx="1221692" cy="1221692"/>
          </a:xfrm>
          <a:prstGeom prst="rect">
            <a:avLst/>
          </a:prstGeom>
        </p:spPr>
      </p:pic>
    </p:spTree>
    <p:extLst>
      <p:ext uri="{BB962C8B-B14F-4D97-AF65-F5344CB8AC3E}">
        <p14:creationId xmlns:p14="http://schemas.microsoft.com/office/powerpoint/2010/main" xmlns="" val="29365210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a:xfrm>
            <a:off x="1510985" y="-685800"/>
            <a:ext cx="9144001" cy="1371600"/>
          </a:xfrm>
        </p:spPr>
        <p:txBody>
          <a:bodyPr/>
          <a:lstStyle/>
          <a:p>
            <a:r>
              <a:rPr lang="en-US" dirty="0" smtClean="0"/>
              <a:t>What happens in an Internet minute?</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60788" y="676275"/>
            <a:ext cx="4667250" cy="5505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29696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analysis of streaming data</a:t>
            </a:r>
            <a:endParaRPr lang="en-US" dirty="0"/>
          </a:p>
        </p:txBody>
      </p:sp>
      <p:pic>
        <p:nvPicPr>
          <p:cNvPr id="15" name="Picture 14" descr="Graphic of a traffic jam"/>
          <p:cNvPicPr>
            <a:picLocks noChangeAspect="1"/>
          </p:cNvPicPr>
          <p:nvPr/>
        </p:nvPicPr>
        <p:blipFill>
          <a:blip r:embed="rId3" cstate="print"/>
          <a:stretch>
            <a:fillRect/>
          </a:stretch>
        </p:blipFill>
        <p:spPr>
          <a:xfrm>
            <a:off x="6934528" y="2219420"/>
            <a:ext cx="3896623" cy="2804503"/>
          </a:xfrm>
          <a:prstGeom prst="rect">
            <a:avLst/>
          </a:prstGeom>
        </p:spPr>
      </p:pic>
      <p:pic>
        <p:nvPicPr>
          <p:cNvPr id="5" name="Picture 4" descr="Graph of security camera sign"/>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544155" y="2565606"/>
            <a:ext cx="2338685" cy="2743200"/>
          </a:xfrm>
          <a:prstGeom prst="rect">
            <a:avLst/>
          </a:prstGeom>
        </p:spPr>
      </p:pic>
      <p:pic>
        <p:nvPicPr>
          <p:cNvPr id="10" name="Picture 9" descr="Graphic of a credit card swipe"/>
          <p:cNvPicPr>
            <a:picLocks noChangeAspect="1"/>
          </p:cNvPicPr>
          <p:nvPr/>
        </p:nvPicPr>
        <p:blipFill>
          <a:blip r:embed="rId5" cstate="print"/>
          <a:stretch>
            <a:fillRect/>
          </a:stretch>
        </p:blipFill>
        <p:spPr>
          <a:xfrm>
            <a:off x="4077938" y="2400268"/>
            <a:ext cx="2938213" cy="3248025"/>
          </a:xfrm>
          <a:prstGeom prst="rect">
            <a:avLst/>
          </a:prstGeom>
        </p:spPr>
      </p:pic>
      <p:pic>
        <p:nvPicPr>
          <p:cNvPr id="11" name="Picture 10" descr="Graphic of a satellite"/>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375818" y="2433622"/>
            <a:ext cx="2966165" cy="2376100"/>
          </a:xfrm>
          <a:prstGeom prst="rect">
            <a:avLst/>
          </a:prstGeom>
          <a:ln>
            <a:solidFill>
              <a:schemeClr val="tx1"/>
            </a:solidFill>
          </a:ln>
        </p:spPr>
      </p:pic>
      <p:pic>
        <p:nvPicPr>
          <p:cNvPr id="9" name="Content Placeholder 8" descr="Graphic of stock exchange bull and bear"/>
          <p:cNvPicPr>
            <a:picLocks noGrp="1" noChangeAspect="1"/>
          </p:cNvPicPr>
          <p:nvPr>
            <p:ph idx="1"/>
          </p:nvPr>
        </p:nvPicPr>
        <p:blipFill>
          <a:blip r:embed="rId7" cstate="print">
            <a:extLst>
              <a:ext uri="{28A0092B-C50C-407E-A947-70E740481C1C}">
                <a14:useLocalDpi xmlns:a14="http://schemas.microsoft.com/office/drawing/2010/main" xmlns="" val="0"/>
              </a:ext>
            </a:extLst>
          </a:blip>
          <a:stretch>
            <a:fillRect/>
          </a:stretch>
        </p:blipFill>
        <p:spPr>
          <a:xfrm>
            <a:off x="6544155" y="4676601"/>
            <a:ext cx="3838148" cy="1203419"/>
          </a:xfrm>
        </p:spPr>
      </p:pic>
      <p:pic>
        <p:nvPicPr>
          <p:cNvPr id="16" name="Picture 15" descr="Graphic of a cell phone"/>
          <p:cNvPicPr>
            <a:picLocks noChangeAspect="1"/>
          </p:cNvPicPr>
          <p:nvPr/>
        </p:nvPicPr>
        <p:blipFill>
          <a:blip r:embed="rId8" cstate="print"/>
          <a:stretch>
            <a:fillRect/>
          </a:stretch>
        </p:blipFill>
        <p:spPr>
          <a:xfrm>
            <a:off x="1881548" y="4151414"/>
            <a:ext cx="2592909" cy="1728606"/>
          </a:xfrm>
          <a:prstGeom prst="rect">
            <a:avLst/>
          </a:prstGeom>
        </p:spPr>
      </p:pic>
    </p:spTree>
    <p:extLst>
      <p:ext uri="{BB962C8B-B14F-4D97-AF65-F5344CB8AC3E}">
        <p14:creationId xmlns:p14="http://schemas.microsoft.com/office/powerpoint/2010/main" xmlns="" val="21631398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Veracity: trustworthiness of data </a:t>
            </a:r>
            <a:endParaRPr lang="en-US" dirty="0"/>
          </a:p>
        </p:txBody>
      </p:sp>
      <p:sp>
        <p:nvSpPr>
          <p:cNvPr id="3" name="Content Placeholder 2"/>
          <p:cNvSpPr>
            <a:spLocks noGrp="1"/>
          </p:cNvSpPr>
          <p:nvPr>
            <p:ph idx="1"/>
          </p:nvPr>
        </p:nvSpPr>
        <p:spPr/>
        <p:txBody>
          <a:bodyPr/>
          <a:lstStyle/>
          <a:p>
            <a:endParaRPr lang="en-US" dirty="0" smtClean="0"/>
          </a:p>
          <a:p>
            <a:r>
              <a:rPr lang="en-US" dirty="0" smtClean="0"/>
              <a:t>Origin </a:t>
            </a:r>
          </a:p>
          <a:p>
            <a:r>
              <a:rPr lang="en-US" dirty="0" smtClean="0"/>
              <a:t>Authenticity</a:t>
            </a:r>
          </a:p>
          <a:p>
            <a:r>
              <a:rPr lang="en-US" dirty="0" smtClean="0"/>
              <a:t>Trustworthiness</a:t>
            </a:r>
          </a:p>
          <a:p>
            <a:r>
              <a:rPr lang="en-US" dirty="0" smtClean="0"/>
              <a:t>Completeness </a:t>
            </a:r>
          </a:p>
          <a:p>
            <a:r>
              <a:rPr lang="en-US" dirty="0" smtClean="0"/>
              <a:t>Integrity</a:t>
            </a:r>
          </a:p>
          <a:p>
            <a:pPr marL="0" indent="0">
              <a:buNone/>
            </a:pPr>
            <a:endParaRPr lang="en-US" dirty="0"/>
          </a:p>
        </p:txBody>
      </p:sp>
      <p:pic>
        <p:nvPicPr>
          <p:cNvPr id="4" name="Picture 3" descr="Purple graphic"/>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18012" y="2002073"/>
            <a:ext cx="7010399" cy="4030979"/>
          </a:xfrm>
          <a:prstGeom prst="rect">
            <a:avLst/>
          </a:prstGeom>
        </p:spPr>
      </p:pic>
    </p:spTree>
    <p:extLst>
      <p:ext uri="{BB962C8B-B14F-4D97-AF65-F5344CB8AC3E}">
        <p14:creationId xmlns:p14="http://schemas.microsoft.com/office/powerpoint/2010/main" xmlns="" val="10083062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2713" y="3200400"/>
            <a:ext cx="4419599" cy="762000"/>
          </a:xfrm>
        </p:spPr>
        <p:txBody>
          <a:bodyPr>
            <a:normAutofit fontScale="90000"/>
          </a:bodyPr>
          <a:lstStyle/>
          <a:p>
            <a:pPr algn="ctr"/>
            <a:r>
              <a:rPr lang="en-US" b="1" dirty="0" smtClean="0">
                <a:solidFill>
                  <a:schemeClr val="tx2">
                    <a:lumMod val="50000"/>
                  </a:schemeClr>
                </a:solidFill>
              </a:rPr>
              <a:t>The 4 V’s </a:t>
            </a:r>
            <a:br>
              <a:rPr lang="en-US" b="1" dirty="0" smtClean="0">
                <a:solidFill>
                  <a:schemeClr val="tx2">
                    <a:lumMod val="50000"/>
                  </a:schemeClr>
                </a:solidFill>
              </a:rPr>
            </a:br>
            <a:r>
              <a:rPr lang="en-US" b="1" dirty="0" smtClean="0">
                <a:solidFill>
                  <a:schemeClr val="tx2">
                    <a:lumMod val="50000"/>
                  </a:schemeClr>
                </a:solidFill>
              </a:rPr>
              <a:t>of </a:t>
            </a:r>
            <a:br>
              <a:rPr lang="en-US" b="1" dirty="0" smtClean="0">
                <a:solidFill>
                  <a:schemeClr val="tx2">
                    <a:lumMod val="50000"/>
                  </a:schemeClr>
                </a:solidFill>
              </a:rPr>
            </a:br>
            <a:r>
              <a:rPr lang="en-US" b="1" dirty="0" smtClean="0">
                <a:solidFill>
                  <a:schemeClr val="tx2">
                    <a:lumMod val="50000"/>
                  </a:schemeClr>
                </a:solidFill>
              </a:rPr>
              <a:t>Big Data</a:t>
            </a:r>
            <a:endParaRPr lang="en-US" b="1" dirty="0">
              <a:solidFill>
                <a:schemeClr val="tx2">
                  <a:lumMod val="50000"/>
                </a:schemeClr>
              </a:solidFill>
            </a:endParaRPr>
          </a:p>
        </p:txBody>
      </p:sp>
      <p:sp>
        <p:nvSpPr>
          <p:cNvPr id="3" name="TextBox 2"/>
          <p:cNvSpPr txBox="1"/>
          <p:nvPr/>
        </p:nvSpPr>
        <p:spPr>
          <a:xfrm>
            <a:off x="4722812" y="636657"/>
            <a:ext cx="2590800" cy="707886"/>
          </a:xfrm>
          <a:prstGeom prst="rect">
            <a:avLst/>
          </a:prstGeom>
          <a:noFill/>
        </p:spPr>
        <p:txBody>
          <a:bodyPr wrap="square" rtlCol="0">
            <a:spAutoFit/>
          </a:bodyPr>
          <a:lstStyle/>
          <a:p>
            <a:pPr algn="ctr"/>
            <a:r>
              <a:rPr lang="en-US" sz="4000" b="1" dirty="0" smtClean="0">
                <a:solidFill>
                  <a:schemeClr val="accent2">
                    <a:lumMod val="60000"/>
                    <a:lumOff val="40000"/>
                  </a:schemeClr>
                </a:solidFill>
              </a:rPr>
              <a:t>Value</a:t>
            </a:r>
            <a:endParaRPr lang="en-US" sz="4000" b="1" dirty="0">
              <a:solidFill>
                <a:schemeClr val="accent2">
                  <a:lumMod val="60000"/>
                  <a:lumOff val="40000"/>
                </a:schemeClr>
              </a:solidFill>
            </a:endParaRPr>
          </a:p>
        </p:txBody>
      </p:sp>
      <p:graphicFrame>
        <p:nvGraphicFramePr>
          <p:cNvPr id="5" name="Content Placeholder 4" descr="4 V's of Big Data with Value added"/>
          <p:cNvGraphicFramePr>
            <a:graphicFrameLocks noGrp="1"/>
          </p:cNvGraphicFramePr>
          <p:nvPr>
            <p:ph idx="1"/>
            <p:extLst>
              <p:ext uri="{D42A27DB-BD31-4B8C-83A1-F6EECF244321}">
                <p14:modId xmlns:p14="http://schemas.microsoft.com/office/powerpoint/2010/main" xmlns="" val="905472709"/>
              </p:ext>
            </p:extLst>
          </p:nvPr>
        </p:nvGraphicFramePr>
        <p:xfrm>
          <a:off x="2360612" y="990600"/>
          <a:ext cx="7543802" cy="4632081"/>
        </p:xfrm>
        <a:graphic>
          <a:graphicData uri="http://schemas.openxmlformats.org/drawingml/2006/table">
            <a:tbl>
              <a:tblPr firstRow="1" bandRow="1">
                <a:tableStyleId>{2D5ABB26-0587-4C30-8999-92F81FD0307C}</a:tableStyleId>
              </a:tblPr>
              <a:tblGrid>
                <a:gridCol w="3771901"/>
                <a:gridCol w="3771901"/>
              </a:tblGrid>
              <a:tr h="2209800">
                <a:tc>
                  <a:txBody>
                    <a:bodyPr/>
                    <a:lstStyle/>
                    <a:p>
                      <a:r>
                        <a:rPr lang="en-US" sz="4000" b="1" dirty="0" smtClean="0">
                          <a:solidFill>
                            <a:schemeClr val="bg2">
                              <a:lumMod val="50000"/>
                              <a:lumOff val="50000"/>
                            </a:schemeClr>
                          </a:solidFill>
                        </a:rPr>
                        <a:t>Volume</a:t>
                      </a:r>
                      <a:r>
                        <a:rPr lang="en-US" sz="4000" dirty="0" smtClean="0">
                          <a:solidFill>
                            <a:schemeClr val="bg2">
                              <a:lumMod val="50000"/>
                              <a:lumOff val="50000"/>
                            </a:schemeClr>
                          </a:solidFill>
                        </a:rPr>
                        <a:t>   </a:t>
                      </a:r>
                      <a:endParaRPr lang="en-US" sz="4000" baseline="0" dirty="0" smtClean="0">
                        <a:solidFill>
                          <a:schemeClr val="bg2">
                            <a:lumMod val="50000"/>
                            <a:lumOff val="50000"/>
                          </a:schemeClr>
                        </a:solidFill>
                      </a:endParaRPr>
                    </a:p>
                    <a:p>
                      <a:r>
                        <a:rPr lang="en-US" sz="4000" baseline="0" dirty="0" smtClean="0"/>
                        <a:t>The amount </a:t>
                      </a:r>
                    </a:p>
                    <a:p>
                      <a:r>
                        <a:rPr lang="en-US" sz="4000" baseline="0" dirty="0" smtClean="0"/>
                        <a:t>of data</a:t>
                      </a:r>
                      <a:endParaRPr lang="en-US" sz="4000" dirty="0"/>
                    </a:p>
                  </a:txBody>
                  <a:tcPr marL="130493" marR="130493"/>
                </a:tc>
                <a:tc>
                  <a:txBody>
                    <a:bodyPr/>
                    <a:lstStyle/>
                    <a:p>
                      <a:pPr algn="r"/>
                      <a:r>
                        <a:rPr lang="en-US" sz="4000" b="1" dirty="0" smtClean="0">
                          <a:solidFill>
                            <a:schemeClr val="bg2">
                              <a:lumMod val="50000"/>
                              <a:lumOff val="50000"/>
                            </a:schemeClr>
                          </a:solidFill>
                        </a:rPr>
                        <a:t>Variety</a:t>
                      </a:r>
                    </a:p>
                    <a:p>
                      <a:pPr algn="r"/>
                      <a:r>
                        <a:rPr lang="en-US" sz="4000" dirty="0" smtClean="0"/>
                        <a:t>The types </a:t>
                      </a:r>
                    </a:p>
                    <a:p>
                      <a:pPr algn="r"/>
                      <a:r>
                        <a:rPr lang="en-US" sz="4000" dirty="0" smtClean="0"/>
                        <a:t>of data</a:t>
                      </a:r>
                      <a:endParaRPr lang="en-US" sz="4000" dirty="0"/>
                    </a:p>
                  </a:txBody>
                  <a:tcPr marL="130493" marR="130493"/>
                </a:tc>
              </a:tr>
              <a:tr h="242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smtClean="0">
                          <a:solidFill>
                            <a:schemeClr val="bg2">
                              <a:lumMod val="50000"/>
                              <a:lumOff val="50000"/>
                            </a:schemeClr>
                          </a:solidFill>
                        </a:rPr>
                        <a:t>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aseline="0" dirty="0" smtClean="0"/>
                        <a:t>The frequency of data</a:t>
                      </a:r>
                      <a:endParaRPr lang="en-US" dirty="0"/>
                    </a:p>
                  </a:txBody>
                  <a:tcPr marL="130493" marR="130493" anchor="b"/>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b="1" dirty="0" smtClean="0">
                          <a:solidFill>
                            <a:schemeClr val="bg2">
                              <a:lumMod val="50000"/>
                              <a:lumOff val="50000"/>
                            </a:schemeClr>
                          </a:solidFill>
                        </a:rPr>
                        <a:t>Veracity</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smtClean="0"/>
                        <a:t>The quality</a:t>
                      </a:r>
                      <a:r>
                        <a:rPr lang="en-US" sz="4000" baseline="0" dirty="0" smtClean="0"/>
                        <a: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4000" baseline="0" dirty="0" smtClean="0"/>
                        <a:t>of data</a:t>
                      </a:r>
                      <a:endParaRPr lang="en-US" sz="4000" dirty="0"/>
                    </a:p>
                  </a:txBody>
                  <a:tcPr marL="130493" marR="130493" anchor="b"/>
                </a:tc>
              </a:tr>
            </a:tbl>
          </a:graphicData>
        </a:graphic>
      </p:graphicFrame>
    </p:spTree>
    <p:extLst>
      <p:ext uri="{BB962C8B-B14F-4D97-AF65-F5344CB8AC3E}">
        <p14:creationId xmlns:p14="http://schemas.microsoft.com/office/powerpoint/2010/main" xmlns="" val="34731146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p:txBody>
          <a:bodyPr/>
          <a:lstStyle/>
          <a:p>
            <a:r>
              <a:rPr lang="en-US" dirty="0" smtClean="0"/>
              <a:t>Title</a:t>
            </a:r>
            <a:endParaRPr lang="en-US" dirty="0"/>
          </a:p>
        </p:txBody>
      </p:sp>
      <p:sp>
        <p:nvSpPr>
          <p:cNvPr id="3" name="Subtitle 2"/>
          <p:cNvSpPr>
            <a:spLocks noGrp="1"/>
          </p:cNvSpPr>
          <p:nvPr>
            <p:ph type="subTitle" idx="1"/>
          </p:nvPr>
        </p:nvSpPr>
        <p:spPr>
          <a:xfrm>
            <a:off x="379412" y="5479802"/>
            <a:ext cx="8229600" cy="1219200"/>
          </a:xfrm>
        </p:spPr>
        <p:txBody>
          <a:bodyPr>
            <a:normAutofit fontScale="92500" lnSpcReduction="20000"/>
          </a:bodyPr>
          <a:lstStyle/>
          <a:p>
            <a:r>
              <a:rPr lang="en-US" dirty="0" err="1" smtClean="0"/>
              <a:t>Preethi</a:t>
            </a:r>
            <a:r>
              <a:rPr lang="en-US" dirty="0" smtClean="0"/>
              <a:t> </a:t>
            </a:r>
            <a:r>
              <a:rPr lang="en-US" dirty="0" err="1" smtClean="0"/>
              <a:t>ananthachari</a:t>
            </a:r>
            <a:endParaRPr lang="en-US" dirty="0" smtClean="0"/>
          </a:p>
          <a:p>
            <a:r>
              <a:rPr lang="en-US" dirty="0" err="1" smtClean="0"/>
              <a:t>Asst.professor</a:t>
            </a:r>
            <a:endParaRPr lang="en-US" dirty="0" smtClean="0"/>
          </a:p>
          <a:p>
            <a:r>
              <a:rPr lang="en-US" dirty="0" smtClean="0"/>
              <a:t>Endicott college of international studies</a:t>
            </a:r>
          </a:p>
          <a:p>
            <a:r>
              <a:rPr lang="en-US" dirty="0" err="1" smtClean="0"/>
              <a:t>Woosong</a:t>
            </a:r>
            <a:r>
              <a:rPr lang="en-US" dirty="0" smtClean="0"/>
              <a:t> university</a:t>
            </a:r>
          </a:p>
          <a:p>
            <a:r>
              <a:rPr lang="en-US" dirty="0" smtClean="0"/>
              <a:t>Mob: 01028691177</a:t>
            </a:r>
          </a:p>
          <a:p>
            <a:endParaRPr lang="en-US" dirty="0"/>
          </a:p>
        </p:txBody>
      </p:sp>
      <p:sp>
        <p:nvSpPr>
          <p:cNvPr id="5" name="object 5"/>
          <p:cNvSpPr/>
          <p:nvPr/>
        </p:nvSpPr>
        <p:spPr>
          <a:xfrm>
            <a:off x="74612" y="381000"/>
            <a:ext cx="12039600" cy="4800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2866383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and Research</a:t>
            </a:r>
            <a:endParaRPr lang="en-US" dirty="0"/>
          </a:p>
        </p:txBody>
      </p:sp>
      <p:pic>
        <p:nvPicPr>
          <p:cNvPr id="4" name="Content Placeholder 3" descr="Montage of photographs of diverse faces."/>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3122611" y="1905000"/>
            <a:ext cx="6062901" cy="4281923"/>
          </a:xfrm>
        </p:spPr>
      </p:pic>
    </p:spTree>
    <p:extLst>
      <p:ext uri="{BB962C8B-B14F-4D97-AF65-F5344CB8AC3E}">
        <p14:creationId xmlns:p14="http://schemas.microsoft.com/office/powerpoint/2010/main" xmlns="" val="38589320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Mining</a:t>
            </a:r>
            <a:endParaRPr lang="en-US" dirty="0"/>
          </a:p>
        </p:txBody>
      </p:sp>
      <p:sp>
        <p:nvSpPr>
          <p:cNvPr id="3" name="Content Placeholder 2"/>
          <p:cNvSpPr>
            <a:spLocks noGrp="1"/>
          </p:cNvSpPr>
          <p:nvPr>
            <p:ph sz="half" idx="1"/>
          </p:nvPr>
        </p:nvSpPr>
        <p:spPr/>
        <p:txBody>
          <a:bodyPr/>
          <a:lstStyle/>
          <a:p>
            <a:pPr marL="457200" indent="-457200">
              <a:buFont typeface="+mj-lt"/>
              <a:buAutoNum type="arabicPeriod"/>
            </a:pPr>
            <a:r>
              <a:rPr lang="en-US" dirty="0" smtClean="0"/>
              <a:t>Collect Big Data or obtain access to a repository.</a:t>
            </a:r>
          </a:p>
          <a:p>
            <a:pPr marL="457200" indent="-457200">
              <a:buFont typeface="+mj-lt"/>
              <a:buAutoNum type="arabicPeriod"/>
            </a:pPr>
            <a:r>
              <a:rPr lang="en-US" dirty="0" smtClean="0"/>
              <a:t>Perform data analysis to explore patterns (pattern recognition, predictive analytics).</a:t>
            </a:r>
          </a:p>
          <a:p>
            <a:pPr marL="457200" indent="-457200">
              <a:buFont typeface="+mj-lt"/>
              <a:buAutoNum type="arabicPeriod"/>
            </a:pPr>
            <a:r>
              <a:rPr lang="en-US" dirty="0" smtClean="0"/>
              <a:t>Identify potential correlations.</a:t>
            </a:r>
          </a:p>
          <a:p>
            <a:pPr marL="0" indent="0">
              <a:buNone/>
            </a:pPr>
            <a:r>
              <a:rPr lang="en-US" dirty="0" smtClean="0"/>
              <a:t>4.   Good enough!</a:t>
            </a:r>
          </a:p>
          <a:p>
            <a:pPr marL="457200" indent="-457200">
              <a:buFont typeface="+mj-lt"/>
              <a:buAutoNum type="arabicPeriod"/>
            </a:pPr>
            <a:endParaRPr lang="en-US" dirty="0"/>
          </a:p>
        </p:txBody>
      </p:sp>
      <p:pic>
        <p:nvPicPr>
          <p:cNvPr id="5" name="Content Placeholder 4" descr="Cartoon of woman at grocery store by Rina Piccolo"/>
          <p:cNvPicPr>
            <a:picLocks noGrp="1" noChangeAspect="1"/>
          </p:cNvPicPr>
          <p:nvPr>
            <p:ph sz="half" idx="2"/>
          </p:nvPr>
        </p:nvPicPr>
        <p:blipFill>
          <a:blip r:embed="rId3" cstate="print">
            <a:extLst>
              <a:ext uri="{28A0092B-C50C-407E-A947-70E740481C1C}">
                <a14:useLocalDpi xmlns:a14="http://schemas.microsoft.com/office/drawing/2010/main" xmlns="" val="0"/>
              </a:ext>
            </a:extLst>
          </a:blip>
          <a:stretch>
            <a:fillRect/>
          </a:stretch>
        </p:blipFill>
        <p:spPr>
          <a:xfrm>
            <a:off x="6246812" y="2057400"/>
            <a:ext cx="4196780" cy="3493820"/>
          </a:xfrm>
        </p:spPr>
      </p:pic>
      <p:sp>
        <p:nvSpPr>
          <p:cNvPr id="6" name="TextBox 5"/>
          <p:cNvSpPr txBox="1"/>
          <p:nvPr/>
        </p:nvSpPr>
        <p:spPr>
          <a:xfrm>
            <a:off x="9300659" y="5181600"/>
            <a:ext cx="1170159" cy="276999"/>
          </a:xfrm>
          <a:prstGeom prst="rect">
            <a:avLst/>
          </a:prstGeom>
          <a:noFill/>
        </p:spPr>
        <p:txBody>
          <a:bodyPr wrap="square" rtlCol="0">
            <a:spAutoFit/>
          </a:bodyPr>
          <a:lstStyle/>
          <a:p>
            <a:r>
              <a:rPr lang="en-US" sz="1200" b="1" dirty="0" smtClean="0">
                <a:solidFill>
                  <a:schemeClr val="bg1"/>
                </a:solidFill>
              </a:rPr>
              <a:t>©Rina Piccolo </a:t>
            </a:r>
            <a:endParaRPr lang="en-US" sz="1200" b="1" dirty="0">
              <a:solidFill>
                <a:schemeClr val="bg1"/>
              </a:solidFill>
            </a:endParaRPr>
          </a:p>
        </p:txBody>
      </p:sp>
    </p:spTree>
    <p:extLst>
      <p:ext uri="{BB962C8B-B14F-4D97-AF65-F5344CB8AC3E}">
        <p14:creationId xmlns:p14="http://schemas.microsoft.com/office/powerpoint/2010/main" xmlns="" val="7958851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1060" y="8636"/>
            <a:ext cx="4883994"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Storing Big</a:t>
            </a:r>
            <a:r>
              <a:rPr sz="4000" u="heavy" spc="-55" dirty="0">
                <a:uFill>
                  <a:solidFill>
                    <a:srgbClr val="000000"/>
                  </a:solidFill>
                </a:uFill>
              </a:rPr>
              <a:t> </a:t>
            </a:r>
            <a:r>
              <a:rPr sz="4000" u="heavy" spc="-5" dirty="0">
                <a:uFill>
                  <a:solidFill>
                    <a:srgbClr val="000000"/>
                  </a:solidFill>
                </a:uFill>
              </a:rPr>
              <a:t>Data</a:t>
            </a:r>
            <a:endParaRPr sz="4000"/>
          </a:p>
        </p:txBody>
      </p:sp>
      <p:sp>
        <p:nvSpPr>
          <p:cNvPr id="3" name="object 3"/>
          <p:cNvSpPr txBox="1"/>
          <p:nvPr/>
        </p:nvSpPr>
        <p:spPr>
          <a:xfrm>
            <a:off x="714401" y="973575"/>
            <a:ext cx="9718047" cy="5636798"/>
          </a:xfrm>
          <a:prstGeom prst="rect">
            <a:avLst/>
          </a:prstGeom>
        </p:spPr>
        <p:txBody>
          <a:bodyPr vert="horz" wrap="square" lIns="0" tIns="113664" rIns="0" bIns="0" rtlCol="0">
            <a:spAutoFit/>
          </a:bodyPr>
          <a:lstStyle/>
          <a:p>
            <a:pPr marL="375920" indent="-363855">
              <a:lnSpc>
                <a:spcPct val="100000"/>
              </a:lnSpc>
              <a:spcBef>
                <a:spcPts val="894"/>
              </a:spcBef>
              <a:buSzPct val="96875"/>
              <a:buFont typeface="Wingdings"/>
              <a:buChar char=""/>
              <a:tabLst>
                <a:tab pos="376555" algn="l"/>
              </a:tabLst>
            </a:pPr>
            <a:r>
              <a:rPr sz="3200" b="1" spc="-5" dirty="0">
                <a:latin typeface="Carlito"/>
                <a:cs typeface="Carlito"/>
              </a:rPr>
              <a:t>Analyzing </a:t>
            </a:r>
            <a:r>
              <a:rPr sz="3200" b="1" spc="-10" dirty="0">
                <a:latin typeface="Carlito"/>
                <a:cs typeface="Carlito"/>
              </a:rPr>
              <a:t>your </a:t>
            </a:r>
            <a:r>
              <a:rPr sz="3200" b="1" spc="-15" dirty="0">
                <a:latin typeface="Carlito"/>
                <a:cs typeface="Carlito"/>
              </a:rPr>
              <a:t>data</a:t>
            </a:r>
            <a:r>
              <a:rPr sz="3200" b="1" spc="-65" dirty="0">
                <a:latin typeface="Carlito"/>
                <a:cs typeface="Carlito"/>
              </a:rPr>
              <a:t> </a:t>
            </a:r>
            <a:r>
              <a:rPr sz="3200" b="1" spc="-10" dirty="0">
                <a:latin typeface="Carlito"/>
                <a:cs typeface="Carlito"/>
              </a:rPr>
              <a:t>characteristics</a:t>
            </a:r>
            <a:endParaRPr sz="3200">
              <a:latin typeface="Carlito"/>
              <a:cs typeface="Carlito"/>
            </a:endParaRPr>
          </a:p>
          <a:p>
            <a:pPr marL="527685" indent="-515620">
              <a:lnSpc>
                <a:spcPct val="100000"/>
              </a:lnSpc>
              <a:spcBef>
                <a:spcPts val="690"/>
              </a:spcBef>
              <a:buFont typeface="Arial" pitchFamily="34" charset="0"/>
              <a:buChar char="•"/>
              <a:tabLst>
                <a:tab pos="527685" algn="l"/>
                <a:tab pos="528320" algn="l"/>
              </a:tabLst>
            </a:pPr>
            <a:r>
              <a:rPr sz="2800" spc="-10" dirty="0">
                <a:latin typeface="Carlito"/>
                <a:cs typeface="Carlito"/>
              </a:rPr>
              <a:t>Selecting </a:t>
            </a:r>
            <a:r>
              <a:rPr sz="2800" spc="-20" dirty="0">
                <a:latin typeface="Carlito"/>
                <a:cs typeface="Carlito"/>
              </a:rPr>
              <a:t>data </a:t>
            </a:r>
            <a:r>
              <a:rPr sz="2800" spc="-15" dirty="0">
                <a:latin typeface="Carlito"/>
                <a:cs typeface="Carlito"/>
              </a:rPr>
              <a:t>sources </a:t>
            </a:r>
            <a:r>
              <a:rPr sz="2800" spc="-25" dirty="0">
                <a:latin typeface="Carlito"/>
                <a:cs typeface="Carlito"/>
              </a:rPr>
              <a:t>for</a:t>
            </a:r>
            <a:r>
              <a:rPr sz="2800" spc="45" dirty="0">
                <a:latin typeface="Carlito"/>
                <a:cs typeface="Carlito"/>
              </a:rPr>
              <a:t> </a:t>
            </a:r>
            <a:r>
              <a:rPr sz="2800" spc="-10" dirty="0">
                <a:latin typeface="Carlito"/>
                <a:cs typeface="Carlito"/>
              </a:rPr>
              <a:t>analysis</a:t>
            </a:r>
            <a:endParaRPr sz="2800">
              <a:latin typeface="Carlito"/>
              <a:cs typeface="Carlito"/>
            </a:endParaRPr>
          </a:p>
          <a:p>
            <a:pPr marL="355600" indent="-342900">
              <a:lnSpc>
                <a:spcPct val="100000"/>
              </a:lnSpc>
              <a:spcBef>
                <a:spcPts val="675"/>
              </a:spcBef>
              <a:buFont typeface="Arial"/>
              <a:buChar char="•"/>
              <a:tabLst>
                <a:tab pos="354965" algn="l"/>
                <a:tab pos="355600" algn="l"/>
              </a:tabLst>
            </a:pPr>
            <a:r>
              <a:rPr sz="2800" spc="-10" dirty="0">
                <a:latin typeface="Carlito"/>
                <a:cs typeface="Carlito"/>
              </a:rPr>
              <a:t>Eliminating </a:t>
            </a:r>
            <a:r>
              <a:rPr sz="2800" spc="-15" dirty="0">
                <a:latin typeface="Carlito"/>
                <a:cs typeface="Carlito"/>
              </a:rPr>
              <a:t>redundant</a:t>
            </a:r>
            <a:r>
              <a:rPr sz="2800" spc="45" dirty="0">
                <a:latin typeface="Carlito"/>
                <a:cs typeface="Carlito"/>
              </a:rPr>
              <a:t> </a:t>
            </a:r>
            <a:r>
              <a:rPr sz="2800" spc="-20" dirty="0">
                <a:latin typeface="Carlito"/>
                <a:cs typeface="Carlito"/>
              </a:rPr>
              <a:t>data</a:t>
            </a:r>
            <a:endParaRPr sz="2800">
              <a:latin typeface="Carlito"/>
              <a:cs typeface="Carlito"/>
            </a:endParaRPr>
          </a:p>
          <a:p>
            <a:pPr marL="355600" indent="-342900">
              <a:lnSpc>
                <a:spcPct val="100000"/>
              </a:lnSpc>
              <a:spcBef>
                <a:spcPts val="670"/>
              </a:spcBef>
              <a:buFont typeface="Arial"/>
              <a:buChar char="•"/>
              <a:tabLst>
                <a:tab pos="354965" algn="l"/>
                <a:tab pos="355600" algn="l"/>
              </a:tabLst>
            </a:pPr>
            <a:r>
              <a:rPr sz="2800" spc="-15" dirty="0">
                <a:latin typeface="Carlito"/>
                <a:cs typeface="Carlito"/>
              </a:rPr>
              <a:t>Establishing </a:t>
            </a:r>
            <a:r>
              <a:rPr sz="2800" spc="-5" dirty="0">
                <a:latin typeface="Carlito"/>
                <a:cs typeface="Carlito"/>
              </a:rPr>
              <a:t>the </a:t>
            </a:r>
            <a:r>
              <a:rPr sz="2800" spc="-20" dirty="0">
                <a:latin typeface="Carlito"/>
                <a:cs typeface="Carlito"/>
              </a:rPr>
              <a:t>role </a:t>
            </a:r>
            <a:r>
              <a:rPr sz="2800" spc="-5" dirty="0">
                <a:latin typeface="Carlito"/>
                <a:cs typeface="Carlito"/>
              </a:rPr>
              <a:t>of</a:t>
            </a:r>
            <a:r>
              <a:rPr sz="2800" spc="90" dirty="0">
                <a:latin typeface="Carlito"/>
                <a:cs typeface="Carlito"/>
              </a:rPr>
              <a:t> </a:t>
            </a:r>
            <a:r>
              <a:rPr sz="2800" spc="-5" dirty="0">
                <a:latin typeface="Carlito"/>
                <a:cs typeface="Carlito"/>
              </a:rPr>
              <a:t>NoSQL</a:t>
            </a:r>
            <a:endParaRPr sz="2800">
              <a:latin typeface="Carlito"/>
              <a:cs typeface="Carlito"/>
            </a:endParaRPr>
          </a:p>
          <a:p>
            <a:pPr marL="375920" indent="-363855">
              <a:lnSpc>
                <a:spcPct val="100000"/>
              </a:lnSpc>
              <a:spcBef>
                <a:spcPts val="750"/>
              </a:spcBef>
              <a:buSzPct val="96875"/>
              <a:buFont typeface="Wingdings"/>
              <a:buChar char=""/>
              <a:tabLst>
                <a:tab pos="376555" algn="l"/>
              </a:tabLst>
            </a:pPr>
            <a:r>
              <a:rPr sz="3200" b="1" spc="-5" dirty="0">
                <a:latin typeface="Carlito"/>
                <a:cs typeface="Carlito"/>
              </a:rPr>
              <a:t>Overview </a:t>
            </a:r>
            <a:r>
              <a:rPr sz="3200" b="1" dirty="0">
                <a:latin typeface="Carlito"/>
                <a:cs typeface="Carlito"/>
              </a:rPr>
              <a:t>of Big </a:t>
            </a:r>
            <a:r>
              <a:rPr sz="3200" b="1" spc="-20" dirty="0">
                <a:latin typeface="Carlito"/>
                <a:cs typeface="Carlito"/>
              </a:rPr>
              <a:t>Data</a:t>
            </a:r>
            <a:r>
              <a:rPr sz="3200" b="1" spc="-60" dirty="0">
                <a:latin typeface="Carlito"/>
                <a:cs typeface="Carlito"/>
              </a:rPr>
              <a:t> </a:t>
            </a:r>
            <a:r>
              <a:rPr sz="3200" b="1" spc="-20" dirty="0">
                <a:latin typeface="Carlito"/>
                <a:cs typeface="Carlito"/>
              </a:rPr>
              <a:t>stores</a:t>
            </a:r>
            <a:endParaRPr sz="3200">
              <a:latin typeface="Carlito"/>
              <a:cs typeface="Carlito"/>
            </a:endParaRPr>
          </a:p>
          <a:p>
            <a:pPr marL="355600" marR="5080" indent="-342900">
              <a:lnSpc>
                <a:spcPct val="100000"/>
              </a:lnSpc>
              <a:spcBef>
                <a:spcPts val="770"/>
              </a:spcBef>
              <a:buFont typeface="Arial"/>
              <a:buChar char="•"/>
              <a:tabLst>
                <a:tab pos="354965" algn="l"/>
                <a:tab pos="355600" algn="l"/>
              </a:tabLst>
            </a:pPr>
            <a:r>
              <a:rPr sz="3200" spc="-20" dirty="0">
                <a:latin typeface="Carlito"/>
                <a:cs typeface="Carlito"/>
              </a:rPr>
              <a:t>Data </a:t>
            </a:r>
            <a:r>
              <a:rPr sz="3200" spc="-5" dirty="0">
                <a:latin typeface="Carlito"/>
                <a:cs typeface="Carlito"/>
              </a:rPr>
              <a:t>models: </a:t>
            </a:r>
            <a:r>
              <a:rPr sz="3200" spc="-45" dirty="0">
                <a:latin typeface="Carlito"/>
                <a:cs typeface="Carlito"/>
              </a:rPr>
              <a:t>key </a:t>
            </a:r>
            <a:r>
              <a:rPr sz="3200" spc="-10" dirty="0">
                <a:latin typeface="Carlito"/>
                <a:cs typeface="Carlito"/>
              </a:rPr>
              <a:t>value, graph, document,  column-family</a:t>
            </a:r>
            <a:endParaRPr sz="3200">
              <a:latin typeface="Carlito"/>
              <a:cs typeface="Carlito"/>
            </a:endParaRPr>
          </a:p>
          <a:p>
            <a:pPr marL="355600" indent="-342900">
              <a:lnSpc>
                <a:spcPct val="100000"/>
              </a:lnSpc>
              <a:spcBef>
                <a:spcPts val="770"/>
              </a:spcBef>
              <a:buFont typeface="Arial"/>
              <a:buChar char="•"/>
              <a:tabLst>
                <a:tab pos="354965" algn="l"/>
                <a:tab pos="355600" algn="l"/>
              </a:tabLst>
            </a:pPr>
            <a:r>
              <a:rPr sz="3200" spc="-5" dirty="0">
                <a:latin typeface="Carlito"/>
                <a:cs typeface="Carlito"/>
              </a:rPr>
              <a:t>Hadoop </a:t>
            </a:r>
            <a:r>
              <a:rPr sz="3200" spc="-15" dirty="0">
                <a:latin typeface="Carlito"/>
                <a:cs typeface="Carlito"/>
              </a:rPr>
              <a:t>Distributed </a:t>
            </a:r>
            <a:r>
              <a:rPr sz="3200" spc="-5" dirty="0">
                <a:latin typeface="Carlito"/>
                <a:cs typeface="Carlito"/>
              </a:rPr>
              <a:t>File</a:t>
            </a:r>
            <a:r>
              <a:rPr sz="3200" spc="55" dirty="0">
                <a:latin typeface="Carlito"/>
                <a:cs typeface="Carlito"/>
              </a:rPr>
              <a:t> </a:t>
            </a:r>
            <a:r>
              <a:rPr sz="3200" spc="-25" dirty="0">
                <a:latin typeface="Carlito"/>
                <a:cs typeface="Carlito"/>
              </a:rPr>
              <a:t>System</a:t>
            </a:r>
            <a:endParaRPr sz="3200">
              <a:latin typeface="Carlito"/>
              <a:cs typeface="Carlito"/>
            </a:endParaRPr>
          </a:p>
          <a:p>
            <a:pPr marL="355600" indent="-342900">
              <a:lnSpc>
                <a:spcPct val="100000"/>
              </a:lnSpc>
              <a:spcBef>
                <a:spcPts val="770"/>
              </a:spcBef>
              <a:buFont typeface="Arial"/>
              <a:buChar char="•"/>
              <a:tabLst>
                <a:tab pos="354965" algn="l"/>
                <a:tab pos="355600" algn="l"/>
              </a:tabLst>
            </a:pPr>
            <a:r>
              <a:rPr lang="en-GB" sz="3200" dirty="0" smtClean="0">
                <a:latin typeface="Carlito"/>
                <a:cs typeface="Carlito"/>
              </a:rPr>
              <a:t>Pig</a:t>
            </a:r>
            <a:endParaRPr sz="3200">
              <a:latin typeface="Carlito"/>
              <a:cs typeface="Carlito"/>
            </a:endParaRPr>
          </a:p>
          <a:p>
            <a:pPr marL="355600" indent="-342900">
              <a:lnSpc>
                <a:spcPct val="100000"/>
              </a:lnSpc>
              <a:spcBef>
                <a:spcPts val="770"/>
              </a:spcBef>
              <a:buFont typeface="Arial"/>
              <a:buChar char="•"/>
              <a:tabLst>
                <a:tab pos="354965" algn="l"/>
                <a:tab pos="355600" algn="l"/>
              </a:tabLst>
            </a:pPr>
            <a:r>
              <a:rPr sz="3200" spc="-15" dirty="0">
                <a:latin typeface="Carlito"/>
                <a:cs typeface="Carlito"/>
              </a:rPr>
              <a:t>Hive</a:t>
            </a:r>
            <a:endParaRPr sz="3200">
              <a:latin typeface="Carlito"/>
              <a:cs typeface="Carlito"/>
            </a:endParaRPr>
          </a:p>
        </p:txBody>
      </p:sp>
    </p:spTree>
    <p:extLst>
      <p:ext uri="{BB962C8B-B14F-4D97-AF65-F5344CB8AC3E}">
        <p14:creationId xmlns:p14="http://schemas.microsoft.com/office/powerpoint/2010/main" xmlns="" val="2434980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9218" y="194513"/>
            <a:ext cx="7192253" cy="635000"/>
          </a:xfrm>
          <a:prstGeom prst="rect">
            <a:avLst/>
          </a:prstGeom>
        </p:spPr>
        <p:txBody>
          <a:bodyPr vert="horz" wrap="square" lIns="0" tIns="12065" rIns="0" bIns="0" rtlCol="0">
            <a:spAutoFit/>
          </a:bodyPr>
          <a:lstStyle/>
          <a:p>
            <a:pPr marL="12700">
              <a:lnSpc>
                <a:spcPct val="100000"/>
              </a:lnSpc>
              <a:spcBef>
                <a:spcPts val="95"/>
              </a:spcBef>
            </a:pPr>
            <a:r>
              <a:rPr sz="4000" u="heavy" dirty="0">
                <a:uFill>
                  <a:solidFill>
                    <a:srgbClr val="000000"/>
                  </a:solidFill>
                </a:uFill>
              </a:rPr>
              <a:t>Selecting </a:t>
            </a:r>
            <a:r>
              <a:rPr sz="4000" u="heavy" spc="-5" dirty="0">
                <a:uFill>
                  <a:solidFill>
                    <a:srgbClr val="000000"/>
                  </a:solidFill>
                </a:uFill>
              </a:rPr>
              <a:t>Big Data</a:t>
            </a:r>
            <a:r>
              <a:rPr sz="4000" u="heavy" spc="-65" dirty="0">
                <a:uFill>
                  <a:solidFill>
                    <a:srgbClr val="000000"/>
                  </a:solidFill>
                </a:uFill>
              </a:rPr>
              <a:t> </a:t>
            </a:r>
            <a:r>
              <a:rPr sz="4000" u="heavy" spc="-10" dirty="0">
                <a:uFill>
                  <a:solidFill>
                    <a:srgbClr val="000000"/>
                  </a:solidFill>
                </a:uFill>
              </a:rPr>
              <a:t>stores</a:t>
            </a:r>
            <a:endParaRPr sz="4000"/>
          </a:p>
        </p:txBody>
      </p:sp>
      <p:sp>
        <p:nvSpPr>
          <p:cNvPr id="3" name="object 3"/>
          <p:cNvSpPr txBox="1"/>
          <p:nvPr/>
        </p:nvSpPr>
        <p:spPr>
          <a:xfrm>
            <a:off x="714401" y="1196466"/>
            <a:ext cx="9931353" cy="5001260"/>
          </a:xfrm>
          <a:prstGeom prst="rect">
            <a:avLst/>
          </a:prstGeom>
        </p:spPr>
        <p:txBody>
          <a:bodyPr vert="horz" wrap="square" lIns="0" tIns="13335" rIns="0" bIns="0" rtlCol="0">
            <a:spAutoFit/>
          </a:bodyPr>
          <a:lstStyle/>
          <a:p>
            <a:pPr marL="355600" marR="153670" indent="-342900">
              <a:lnSpc>
                <a:spcPct val="100000"/>
              </a:lnSpc>
              <a:spcBef>
                <a:spcPts val="105"/>
              </a:spcBef>
              <a:buFont typeface="Arial"/>
              <a:buChar char="•"/>
              <a:tabLst>
                <a:tab pos="354965" algn="l"/>
                <a:tab pos="355600" algn="l"/>
              </a:tabLst>
            </a:pPr>
            <a:r>
              <a:rPr sz="3200" spc="-5" dirty="0">
                <a:latin typeface="Carlito"/>
                <a:cs typeface="Carlito"/>
              </a:rPr>
              <a:t>Choosing </a:t>
            </a:r>
            <a:r>
              <a:rPr sz="3200" dirty="0">
                <a:latin typeface="Carlito"/>
                <a:cs typeface="Carlito"/>
              </a:rPr>
              <a:t>the </a:t>
            </a:r>
            <a:r>
              <a:rPr sz="3200" spc="-10" dirty="0">
                <a:latin typeface="Carlito"/>
                <a:cs typeface="Carlito"/>
              </a:rPr>
              <a:t>correct </a:t>
            </a:r>
            <a:r>
              <a:rPr sz="3200" spc="-20" dirty="0">
                <a:latin typeface="Carlito"/>
                <a:cs typeface="Carlito"/>
              </a:rPr>
              <a:t>data stores </a:t>
            </a:r>
            <a:r>
              <a:rPr sz="3200" spc="-5" dirty="0">
                <a:latin typeface="Carlito"/>
                <a:cs typeface="Carlito"/>
              </a:rPr>
              <a:t>based on  </a:t>
            </a:r>
            <a:r>
              <a:rPr sz="3200" spc="-10" dirty="0">
                <a:latin typeface="Carlito"/>
                <a:cs typeface="Carlito"/>
              </a:rPr>
              <a:t>your </a:t>
            </a:r>
            <a:r>
              <a:rPr sz="3200" spc="-20" dirty="0">
                <a:latin typeface="Carlito"/>
                <a:cs typeface="Carlito"/>
              </a:rPr>
              <a:t>data</a:t>
            </a:r>
            <a:r>
              <a:rPr sz="3200" spc="-15" dirty="0">
                <a:latin typeface="Carlito"/>
                <a:cs typeface="Carlito"/>
              </a:rPr>
              <a:t> characteristics</a:t>
            </a:r>
            <a:endParaRPr sz="3200">
              <a:latin typeface="Carlito"/>
              <a:cs typeface="Carlito"/>
            </a:endParaRPr>
          </a:p>
          <a:p>
            <a:pPr>
              <a:lnSpc>
                <a:spcPct val="100000"/>
              </a:lnSpc>
              <a:spcBef>
                <a:spcPts val="5"/>
              </a:spcBef>
              <a:buFont typeface="Arial"/>
              <a:buChar char="•"/>
            </a:pPr>
            <a:endParaRPr sz="4400">
              <a:latin typeface="Carlito"/>
              <a:cs typeface="Carlito"/>
            </a:endParaRPr>
          </a:p>
          <a:p>
            <a:pPr marL="355600" indent="-342900">
              <a:lnSpc>
                <a:spcPct val="100000"/>
              </a:lnSpc>
              <a:buFont typeface="Arial"/>
              <a:buChar char="•"/>
              <a:tabLst>
                <a:tab pos="354965" algn="l"/>
                <a:tab pos="355600" algn="l"/>
              </a:tabLst>
            </a:pPr>
            <a:r>
              <a:rPr sz="3200" spc="-5" dirty="0">
                <a:latin typeface="Carlito"/>
                <a:cs typeface="Carlito"/>
              </a:rPr>
              <a:t>Moving </a:t>
            </a:r>
            <a:r>
              <a:rPr sz="3200" spc="-10" dirty="0">
                <a:latin typeface="Carlito"/>
                <a:cs typeface="Carlito"/>
              </a:rPr>
              <a:t>code </a:t>
            </a:r>
            <a:r>
              <a:rPr sz="3200" spc="-25" dirty="0">
                <a:latin typeface="Carlito"/>
                <a:cs typeface="Carlito"/>
              </a:rPr>
              <a:t>to</a:t>
            </a:r>
            <a:r>
              <a:rPr sz="3200" dirty="0">
                <a:latin typeface="Carlito"/>
                <a:cs typeface="Carlito"/>
              </a:rPr>
              <a:t> </a:t>
            </a:r>
            <a:r>
              <a:rPr sz="3200" spc="-20" dirty="0">
                <a:latin typeface="Carlito"/>
                <a:cs typeface="Carlito"/>
              </a:rPr>
              <a:t>data</a:t>
            </a:r>
            <a:endParaRPr sz="3200">
              <a:latin typeface="Carlito"/>
              <a:cs typeface="Carlito"/>
            </a:endParaRPr>
          </a:p>
          <a:p>
            <a:pPr>
              <a:lnSpc>
                <a:spcPct val="100000"/>
              </a:lnSpc>
              <a:spcBef>
                <a:spcPts val="5"/>
              </a:spcBef>
              <a:buFont typeface="Arial"/>
              <a:buChar char="•"/>
            </a:pPr>
            <a:endParaRPr sz="4400">
              <a:latin typeface="Carlito"/>
              <a:cs typeface="Carlito"/>
            </a:endParaRPr>
          </a:p>
          <a:p>
            <a:pPr marL="355600" indent="-342900">
              <a:lnSpc>
                <a:spcPct val="100000"/>
              </a:lnSpc>
              <a:buFont typeface="Arial"/>
              <a:buChar char="•"/>
              <a:tabLst>
                <a:tab pos="354965" algn="l"/>
                <a:tab pos="355600" algn="l"/>
              </a:tabLst>
            </a:pPr>
            <a:r>
              <a:rPr sz="3200" spc="-5" dirty="0">
                <a:latin typeface="Carlito"/>
                <a:cs typeface="Carlito"/>
              </a:rPr>
              <a:t>Implementing </a:t>
            </a:r>
            <a:r>
              <a:rPr sz="3200" spc="-10" dirty="0">
                <a:latin typeface="Carlito"/>
                <a:cs typeface="Carlito"/>
              </a:rPr>
              <a:t>polyglot </a:t>
            </a:r>
            <a:r>
              <a:rPr sz="3200" spc="-20" dirty="0">
                <a:latin typeface="Carlito"/>
                <a:cs typeface="Carlito"/>
              </a:rPr>
              <a:t>data </a:t>
            </a:r>
            <a:r>
              <a:rPr sz="3200" spc="-25" dirty="0">
                <a:latin typeface="Carlito"/>
                <a:cs typeface="Carlito"/>
              </a:rPr>
              <a:t>store</a:t>
            </a:r>
            <a:r>
              <a:rPr sz="3200" spc="35" dirty="0">
                <a:latin typeface="Carlito"/>
                <a:cs typeface="Carlito"/>
              </a:rPr>
              <a:t> </a:t>
            </a:r>
            <a:r>
              <a:rPr sz="3200" spc="-5" dirty="0">
                <a:latin typeface="Carlito"/>
                <a:cs typeface="Carlito"/>
              </a:rPr>
              <a:t>solutions</a:t>
            </a:r>
            <a:endParaRPr sz="3200">
              <a:latin typeface="Carlito"/>
              <a:cs typeface="Carlito"/>
            </a:endParaRPr>
          </a:p>
          <a:p>
            <a:pPr>
              <a:lnSpc>
                <a:spcPct val="100000"/>
              </a:lnSpc>
              <a:spcBef>
                <a:spcPts val="10"/>
              </a:spcBef>
              <a:buFont typeface="Arial"/>
              <a:buChar char="•"/>
            </a:pPr>
            <a:endParaRPr sz="4400">
              <a:latin typeface="Carlito"/>
              <a:cs typeface="Carlito"/>
            </a:endParaRPr>
          </a:p>
          <a:p>
            <a:pPr marL="355600" marR="189865" indent="-342900">
              <a:lnSpc>
                <a:spcPct val="100000"/>
              </a:lnSpc>
              <a:buFont typeface="Arial"/>
              <a:buChar char="•"/>
              <a:tabLst>
                <a:tab pos="354965" algn="l"/>
                <a:tab pos="355600" algn="l"/>
              </a:tabLst>
            </a:pPr>
            <a:r>
              <a:rPr sz="3200" spc="-5" dirty="0">
                <a:latin typeface="Carlito"/>
                <a:cs typeface="Carlito"/>
              </a:rPr>
              <a:t>Aligning business </a:t>
            </a:r>
            <a:r>
              <a:rPr sz="3200" spc="-10" dirty="0">
                <a:latin typeface="Carlito"/>
                <a:cs typeface="Carlito"/>
              </a:rPr>
              <a:t>goals </a:t>
            </a:r>
            <a:r>
              <a:rPr sz="3200" spc="-20" dirty="0">
                <a:latin typeface="Carlito"/>
                <a:cs typeface="Carlito"/>
              </a:rPr>
              <a:t>to </a:t>
            </a:r>
            <a:r>
              <a:rPr sz="3200" dirty="0">
                <a:latin typeface="Carlito"/>
                <a:cs typeface="Carlito"/>
              </a:rPr>
              <a:t>the </a:t>
            </a:r>
            <a:r>
              <a:rPr sz="3200" spc="-15" dirty="0">
                <a:latin typeface="Carlito"/>
                <a:cs typeface="Carlito"/>
              </a:rPr>
              <a:t>appropriate  </a:t>
            </a:r>
            <a:r>
              <a:rPr sz="3200" spc="-20" dirty="0">
                <a:latin typeface="Carlito"/>
                <a:cs typeface="Carlito"/>
              </a:rPr>
              <a:t>data</a:t>
            </a:r>
            <a:r>
              <a:rPr sz="3200" spc="-5" dirty="0">
                <a:latin typeface="Carlito"/>
                <a:cs typeface="Carlito"/>
              </a:rPr>
              <a:t> </a:t>
            </a:r>
            <a:r>
              <a:rPr sz="3200" spc="-30" dirty="0">
                <a:latin typeface="Carlito"/>
                <a:cs typeface="Carlito"/>
              </a:rPr>
              <a:t>store</a:t>
            </a:r>
            <a:endParaRPr sz="3200">
              <a:latin typeface="Carlito"/>
              <a:cs typeface="Carlito"/>
            </a:endParaRPr>
          </a:p>
        </p:txBody>
      </p:sp>
    </p:spTree>
    <p:extLst>
      <p:ext uri="{BB962C8B-B14F-4D97-AF65-F5344CB8AC3E}">
        <p14:creationId xmlns:p14="http://schemas.microsoft.com/office/powerpoint/2010/main" xmlns="" val="1376073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7885" y="194513"/>
            <a:ext cx="5815932" cy="635000"/>
          </a:xfrm>
          <a:prstGeom prst="rect">
            <a:avLst/>
          </a:prstGeom>
        </p:spPr>
        <p:txBody>
          <a:bodyPr vert="horz" wrap="square" lIns="0" tIns="12065" rIns="0" bIns="0" rtlCol="0">
            <a:spAutoFit/>
          </a:bodyPr>
          <a:lstStyle/>
          <a:p>
            <a:pPr marL="12700">
              <a:lnSpc>
                <a:spcPct val="100000"/>
              </a:lnSpc>
              <a:spcBef>
                <a:spcPts val="95"/>
              </a:spcBef>
            </a:pPr>
            <a:r>
              <a:rPr sz="4000" u="sng" spc="-10" dirty="0">
                <a:uFill>
                  <a:solidFill>
                    <a:srgbClr val="000000"/>
                  </a:solidFill>
                </a:uFill>
              </a:rPr>
              <a:t>Processing </a:t>
            </a:r>
            <a:r>
              <a:rPr sz="4000" u="sng" spc="-5" dirty="0">
                <a:uFill>
                  <a:solidFill>
                    <a:srgbClr val="000000"/>
                  </a:solidFill>
                </a:uFill>
              </a:rPr>
              <a:t>Big</a:t>
            </a:r>
            <a:r>
              <a:rPr sz="4000" u="sng" spc="-35" dirty="0">
                <a:uFill>
                  <a:solidFill>
                    <a:srgbClr val="000000"/>
                  </a:solidFill>
                </a:uFill>
              </a:rPr>
              <a:t> </a:t>
            </a:r>
            <a:r>
              <a:rPr sz="4000" u="sng" spc="-5" dirty="0">
                <a:uFill>
                  <a:solidFill>
                    <a:srgbClr val="000000"/>
                  </a:solidFill>
                </a:uFill>
              </a:rPr>
              <a:t>Data</a:t>
            </a:r>
            <a:endParaRPr sz="4000" u="sng" dirty="0"/>
          </a:p>
        </p:txBody>
      </p:sp>
      <p:sp>
        <p:nvSpPr>
          <p:cNvPr id="3" name="object 3"/>
          <p:cNvSpPr txBox="1"/>
          <p:nvPr/>
        </p:nvSpPr>
        <p:spPr>
          <a:xfrm>
            <a:off x="714401" y="1186941"/>
            <a:ext cx="10413827" cy="4570482"/>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700" b="1" spc="-15" dirty="0">
                <a:latin typeface="Carlito"/>
                <a:cs typeface="Carlito"/>
              </a:rPr>
              <a:t>Integrating disparate data</a:t>
            </a:r>
            <a:r>
              <a:rPr sz="2700" b="1" spc="30" dirty="0">
                <a:latin typeface="Carlito"/>
                <a:cs typeface="Carlito"/>
              </a:rPr>
              <a:t> </a:t>
            </a:r>
            <a:r>
              <a:rPr sz="2700" b="1" spc="-20" dirty="0">
                <a:latin typeface="Carlito"/>
                <a:cs typeface="Carlito"/>
              </a:rPr>
              <a:t>stores</a:t>
            </a:r>
            <a:endParaRPr sz="2700" dirty="0">
              <a:latin typeface="Carlito"/>
              <a:cs typeface="Carlito"/>
            </a:endParaRPr>
          </a:p>
          <a:p>
            <a:pPr marL="355600" indent="-342900">
              <a:lnSpc>
                <a:spcPct val="100000"/>
              </a:lnSpc>
              <a:buFont typeface="Arial"/>
              <a:buChar char="•"/>
              <a:tabLst>
                <a:tab pos="354965" algn="l"/>
                <a:tab pos="355600" algn="l"/>
              </a:tabLst>
            </a:pPr>
            <a:r>
              <a:rPr sz="2700" dirty="0">
                <a:latin typeface="Carlito"/>
                <a:cs typeface="Carlito"/>
              </a:rPr>
              <a:t>Mapping </a:t>
            </a:r>
            <a:r>
              <a:rPr sz="2700" spc="-20" dirty="0">
                <a:latin typeface="Carlito"/>
                <a:cs typeface="Carlito"/>
              </a:rPr>
              <a:t>data to </a:t>
            </a:r>
            <a:r>
              <a:rPr sz="2700" dirty="0">
                <a:latin typeface="Carlito"/>
                <a:cs typeface="Carlito"/>
              </a:rPr>
              <a:t>the </a:t>
            </a:r>
            <a:r>
              <a:rPr sz="2700" spc="-15" dirty="0">
                <a:latin typeface="Carlito"/>
                <a:cs typeface="Carlito"/>
              </a:rPr>
              <a:t>programming</a:t>
            </a:r>
            <a:r>
              <a:rPr sz="2700" spc="-30" dirty="0">
                <a:latin typeface="Carlito"/>
                <a:cs typeface="Carlito"/>
              </a:rPr>
              <a:t> </a:t>
            </a:r>
            <a:r>
              <a:rPr sz="2700" spc="-15" dirty="0">
                <a:latin typeface="Carlito"/>
                <a:cs typeface="Carlito"/>
              </a:rPr>
              <a:t>framework</a:t>
            </a:r>
            <a:endParaRPr sz="2700" dirty="0">
              <a:latin typeface="Carlito"/>
              <a:cs typeface="Carlito"/>
            </a:endParaRPr>
          </a:p>
          <a:p>
            <a:pPr marL="355600" indent="-342900">
              <a:lnSpc>
                <a:spcPct val="100000"/>
              </a:lnSpc>
              <a:buFont typeface="Arial"/>
              <a:buChar char="•"/>
              <a:tabLst>
                <a:tab pos="354965" algn="l"/>
                <a:tab pos="355600" algn="l"/>
              </a:tabLst>
            </a:pPr>
            <a:r>
              <a:rPr sz="2700" spc="-5" dirty="0">
                <a:latin typeface="Carlito"/>
                <a:cs typeface="Carlito"/>
              </a:rPr>
              <a:t>Connecting </a:t>
            </a:r>
            <a:r>
              <a:rPr sz="2700" dirty="0">
                <a:latin typeface="Carlito"/>
                <a:cs typeface="Carlito"/>
              </a:rPr>
              <a:t>and </a:t>
            </a:r>
            <a:r>
              <a:rPr sz="2700" spc="-15" dirty="0">
                <a:latin typeface="Carlito"/>
                <a:cs typeface="Carlito"/>
              </a:rPr>
              <a:t>extracting </a:t>
            </a:r>
            <a:r>
              <a:rPr sz="2700" spc="-20" dirty="0">
                <a:latin typeface="Carlito"/>
                <a:cs typeface="Carlito"/>
              </a:rPr>
              <a:t>data from</a:t>
            </a:r>
            <a:r>
              <a:rPr sz="2700" spc="-45" dirty="0">
                <a:latin typeface="Carlito"/>
                <a:cs typeface="Carlito"/>
              </a:rPr>
              <a:t> </a:t>
            </a:r>
            <a:r>
              <a:rPr sz="2700" spc="-25" dirty="0">
                <a:latin typeface="Carlito"/>
                <a:cs typeface="Carlito"/>
              </a:rPr>
              <a:t>storage</a:t>
            </a:r>
            <a:endParaRPr sz="2700" dirty="0">
              <a:latin typeface="Carlito"/>
              <a:cs typeface="Carlito"/>
            </a:endParaRPr>
          </a:p>
          <a:p>
            <a:pPr marL="355600" indent="-342900">
              <a:lnSpc>
                <a:spcPct val="100000"/>
              </a:lnSpc>
              <a:buFont typeface="Arial"/>
              <a:buChar char="•"/>
              <a:tabLst>
                <a:tab pos="354965" algn="l"/>
                <a:tab pos="355600" algn="l"/>
              </a:tabLst>
            </a:pPr>
            <a:r>
              <a:rPr sz="2700" spc="-30" dirty="0">
                <a:latin typeface="Carlito"/>
                <a:cs typeface="Carlito"/>
              </a:rPr>
              <a:t>Transforming </a:t>
            </a:r>
            <a:r>
              <a:rPr sz="2700" spc="-20" dirty="0">
                <a:latin typeface="Carlito"/>
                <a:cs typeface="Carlito"/>
              </a:rPr>
              <a:t>data </a:t>
            </a:r>
            <a:r>
              <a:rPr sz="2700" spc="-25" dirty="0">
                <a:latin typeface="Carlito"/>
                <a:cs typeface="Carlito"/>
              </a:rPr>
              <a:t>for</a:t>
            </a:r>
            <a:r>
              <a:rPr sz="2700" spc="-5" dirty="0">
                <a:latin typeface="Carlito"/>
                <a:cs typeface="Carlito"/>
              </a:rPr>
              <a:t> </a:t>
            </a:r>
            <a:r>
              <a:rPr sz="2700" spc="-15" dirty="0">
                <a:latin typeface="Carlito"/>
                <a:cs typeface="Carlito"/>
              </a:rPr>
              <a:t>processing</a:t>
            </a:r>
            <a:endParaRPr sz="2700" dirty="0">
              <a:latin typeface="Carlito"/>
              <a:cs typeface="Carlito"/>
            </a:endParaRPr>
          </a:p>
          <a:p>
            <a:pPr marL="355600" marR="1447165" indent="-342900">
              <a:lnSpc>
                <a:spcPts val="2590"/>
              </a:lnSpc>
              <a:spcBef>
                <a:spcPts val="630"/>
              </a:spcBef>
              <a:buFont typeface="Arial"/>
              <a:buChar char="•"/>
              <a:tabLst>
                <a:tab pos="354965" algn="l"/>
                <a:tab pos="355600" algn="l"/>
              </a:tabLst>
            </a:pPr>
            <a:r>
              <a:rPr sz="2700" spc="-5" dirty="0">
                <a:latin typeface="Carlito"/>
                <a:cs typeface="Carlito"/>
              </a:rPr>
              <a:t>Subdividing </a:t>
            </a:r>
            <a:r>
              <a:rPr sz="2700" spc="-20" dirty="0">
                <a:latin typeface="Carlito"/>
                <a:cs typeface="Carlito"/>
              </a:rPr>
              <a:t>data </a:t>
            </a:r>
            <a:r>
              <a:rPr sz="2700" dirty="0">
                <a:latin typeface="Carlito"/>
                <a:cs typeface="Carlito"/>
              </a:rPr>
              <a:t>in </a:t>
            </a:r>
            <a:r>
              <a:rPr sz="2700" spc="-15" dirty="0">
                <a:latin typeface="Carlito"/>
                <a:cs typeface="Carlito"/>
              </a:rPr>
              <a:t>preparation </a:t>
            </a:r>
            <a:r>
              <a:rPr sz="2700" spc="-25" dirty="0">
                <a:latin typeface="Carlito"/>
                <a:cs typeface="Carlito"/>
              </a:rPr>
              <a:t>for </a:t>
            </a:r>
            <a:r>
              <a:rPr sz="2700" spc="-5" dirty="0">
                <a:latin typeface="Carlito"/>
                <a:cs typeface="Carlito"/>
              </a:rPr>
              <a:t>Hadoop  </a:t>
            </a:r>
            <a:r>
              <a:rPr sz="2700" spc="-10" dirty="0">
                <a:latin typeface="Carlito"/>
                <a:cs typeface="Carlito"/>
              </a:rPr>
              <a:t>MapReduce</a:t>
            </a:r>
            <a:endParaRPr sz="2700" dirty="0">
              <a:latin typeface="Carlito"/>
              <a:cs typeface="Carlito"/>
            </a:endParaRPr>
          </a:p>
          <a:p>
            <a:pPr>
              <a:lnSpc>
                <a:spcPct val="100000"/>
              </a:lnSpc>
              <a:spcBef>
                <a:spcPts val="30"/>
              </a:spcBef>
            </a:pPr>
            <a:endParaRPr sz="2650" dirty="0">
              <a:latin typeface="Carlito"/>
              <a:cs typeface="Carlito"/>
            </a:endParaRPr>
          </a:p>
          <a:p>
            <a:pPr marL="355600" indent="-342900">
              <a:lnSpc>
                <a:spcPct val="100000"/>
              </a:lnSpc>
              <a:buFont typeface="Wingdings"/>
              <a:buChar char=""/>
              <a:tabLst>
                <a:tab pos="355600" algn="l"/>
              </a:tabLst>
            </a:pPr>
            <a:r>
              <a:rPr sz="2700" b="1" spc="-5" dirty="0">
                <a:latin typeface="Carlito"/>
                <a:cs typeface="Carlito"/>
              </a:rPr>
              <a:t>Employing </a:t>
            </a:r>
            <a:r>
              <a:rPr sz="2700" b="1" dirty="0">
                <a:latin typeface="Carlito"/>
                <a:cs typeface="Carlito"/>
              </a:rPr>
              <a:t>Hadoop</a:t>
            </a:r>
            <a:r>
              <a:rPr sz="2700" b="1" spc="-40" dirty="0">
                <a:latin typeface="Carlito"/>
                <a:cs typeface="Carlito"/>
              </a:rPr>
              <a:t> </a:t>
            </a:r>
            <a:r>
              <a:rPr sz="2700" b="1" spc="-10" dirty="0">
                <a:latin typeface="Carlito"/>
                <a:cs typeface="Carlito"/>
              </a:rPr>
              <a:t>MapReduce</a:t>
            </a:r>
            <a:endParaRPr sz="2700" dirty="0">
              <a:latin typeface="Carlito"/>
              <a:cs typeface="Carlito"/>
            </a:endParaRPr>
          </a:p>
          <a:p>
            <a:pPr marL="355600" indent="-342900">
              <a:lnSpc>
                <a:spcPct val="100000"/>
              </a:lnSpc>
              <a:buFont typeface="Arial"/>
              <a:buChar char="•"/>
              <a:tabLst>
                <a:tab pos="354965" algn="l"/>
                <a:tab pos="355600" algn="l"/>
              </a:tabLst>
            </a:pPr>
            <a:r>
              <a:rPr sz="2700" spc="-10" dirty="0">
                <a:latin typeface="Carlito"/>
                <a:cs typeface="Carlito"/>
              </a:rPr>
              <a:t>Creating </a:t>
            </a:r>
            <a:r>
              <a:rPr sz="2700" dirty="0">
                <a:latin typeface="Carlito"/>
                <a:cs typeface="Carlito"/>
              </a:rPr>
              <a:t>the </a:t>
            </a:r>
            <a:r>
              <a:rPr sz="2700" spc="-10" dirty="0">
                <a:latin typeface="Carlito"/>
                <a:cs typeface="Carlito"/>
              </a:rPr>
              <a:t>components </a:t>
            </a:r>
            <a:r>
              <a:rPr sz="2700" spc="-5" dirty="0">
                <a:latin typeface="Carlito"/>
                <a:cs typeface="Carlito"/>
              </a:rPr>
              <a:t>of Hadoop </a:t>
            </a:r>
            <a:r>
              <a:rPr sz="2700" spc="-10" dirty="0">
                <a:latin typeface="Carlito"/>
                <a:cs typeface="Carlito"/>
              </a:rPr>
              <a:t>MapReduce</a:t>
            </a:r>
            <a:r>
              <a:rPr sz="2700" spc="-105" dirty="0">
                <a:latin typeface="Carlito"/>
                <a:cs typeface="Carlito"/>
              </a:rPr>
              <a:t> </a:t>
            </a:r>
            <a:r>
              <a:rPr sz="2700" spc="-5" dirty="0">
                <a:latin typeface="Carlito"/>
                <a:cs typeface="Carlito"/>
              </a:rPr>
              <a:t>jobs</a:t>
            </a:r>
            <a:endParaRPr sz="2700" dirty="0">
              <a:latin typeface="Carlito"/>
              <a:cs typeface="Carlito"/>
            </a:endParaRPr>
          </a:p>
          <a:p>
            <a:pPr marL="355600" indent="-342900">
              <a:lnSpc>
                <a:spcPct val="100000"/>
              </a:lnSpc>
              <a:buFont typeface="Arial"/>
              <a:buChar char="•"/>
              <a:tabLst>
                <a:tab pos="354965" algn="l"/>
                <a:tab pos="355600" algn="l"/>
              </a:tabLst>
            </a:pPr>
            <a:r>
              <a:rPr sz="2700" spc="-10" dirty="0">
                <a:latin typeface="Carlito"/>
                <a:cs typeface="Carlito"/>
              </a:rPr>
              <a:t>Distributing </a:t>
            </a:r>
            <a:r>
              <a:rPr sz="2700" spc="-20" dirty="0">
                <a:latin typeface="Carlito"/>
                <a:cs typeface="Carlito"/>
              </a:rPr>
              <a:t>data </a:t>
            </a:r>
            <a:r>
              <a:rPr sz="2700" spc="-10" dirty="0">
                <a:latin typeface="Carlito"/>
                <a:cs typeface="Carlito"/>
              </a:rPr>
              <a:t>processing </a:t>
            </a:r>
            <a:r>
              <a:rPr sz="2700" spc="-15" dirty="0">
                <a:latin typeface="Carlito"/>
                <a:cs typeface="Carlito"/>
              </a:rPr>
              <a:t>across </a:t>
            </a:r>
            <a:r>
              <a:rPr sz="2700" spc="-5" dirty="0">
                <a:latin typeface="Carlito"/>
                <a:cs typeface="Carlito"/>
              </a:rPr>
              <a:t>server</a:t>
            </a:r>
            <a:r>
              <a:rPr sz="2700" spc="-25" dirty="0">
                <a:latin typeface="Carlito"/>
                <a:cs typeface="Carlito"/>
              </a:rPr>
              <a:t> </a:t>
            </a:r>
            <a:r>
              <a:rPr sz="2700" spc="-10" dirty="0">
                <a:latin typeface="Carlito"/>
                <a:cs typeface="Carlito"/>
              </a:rPr>
              <a:t>farms</a:t>
            </a:r>
            <a:endParaRPr sz="2700" dirty="0">
              <a:latin typeface="Carlito"/>
              <a:cs typeface="Carlito"/>
            </a:endParaRPr>
          </a:p>
          <a:p>
            <a:pPr marL="355600" indent="-342900">
              <a:lnSpc>
                <a:spcPct val="100000"/>
              </a:lnSpc>
              <a:spcBef>
                <a:spcPts val="5"/>
              </a:spcBef>
              <a:buFont typeface="Arial"/>
              <a:buChar char="•"/>
              <a:tabLst>
                <a:tab pos="354965" algn="l"/>
                <a:tab pos="355600" algn="l"/>
              </a:tabLst>
            </a:pPr>
            <a:r>
              <a:rPr sz="2700" spc="-15" dirty="0">
                <a:latin typeface="Carlito"/>
                <a:cs typeface="Carlito"/>
              </a:rPr>
              <a:t>Executing </a:t>
            </a:r>
            <a:r>
              <a:rPr sz="2700" spc="-5" dirty="0">
                <a:latin typeface="Carlito"/>
                <a:cs typeface="Carlito"/>
              </a:rPr>
              <a:t>Hadoop </a:t>
            </a:r>
            <a:r>
              <a:rPr sz="2700" spc="-10" dirty="0">
                <a:latin typeface="Carlito"/>
                <a:cs typeface="Carlito"/>
              </a:rPr>
              <a:t>MapReduce</a:t>
            </a:r>
            <a:r>
              <a:rPr sz="2700" spc="-65" dirty="0">
                <a:latin typeface="Carlito"/>
                <a:cs typeface="Carlito"/>
              </a:rPr>
              <a:t> </a:t>
            </a:r>
            <a:r>
              <a:rPr sz="2700" spc="-5" dirty="0">
                <a:latin typeface="Carlito"/>
                <a:cs typeface="Carlito"/>
              </a:rPr>
              <a:t>jobs</a:t>
            </a:r>
            <a:endParaRPr sz="2700" dirty="0">
              <a:latin typeface="Carlito"/>
              <a:cs typeface="Carlito"/>
            </a:endParaRPr>
          </a:p>
          <a:p>
            <a:pPr marL="355600" indent="-342900">
              <a:lnSpc>
                <a:spcPct val="100000"/>
              </a:lnSpc>
              <a:buFont typeface="Arial"/>
              <a:buChar char="•"/>
              <a:tabLst>
                <a:tab pos="354965" algn="l"/>
                <a:tab pos="355600" algn="l"/>
              </a:tabLst>
            </a:pPr>
            <a:r>
              <a:rPr sz="2700" spc="-5" dirty="0">
                <a:latin typeface="Carlito"/>
                <a:cs typeface="Carlito"/>
              </a:rPr>
              <a:t>Monitoring </a:t>
            </a:r>
            <a:r>
              <a:rPr sz="2700" dirty="0">
                <a:latin typeface="Carlito"/>
                <a:cs typeface="Carlito"/>
              </a:rPr>
              <a:t>the </a:t>
            </a:r>
            <a:r>
              <a:rPr sz="2700" spc="-15" dirty="0">
                <a:latin typeface="Carlito"/>
                <a:cs typeface="Carlito"/>
              </a:rPr>
              <a:t>progress </a:t>
            </a:r>
            <a:r>
              <a:rPr sz="2700" spc="-5" dirty="0">
                <a:latin typeface="Carlito"/>
                <a:cs typeface="Carlito"/>
              </a:rPr>
              <a:t>of </a:t>
            </a:r>
            <a:r>
              <a:rPr sz="2700" dirty="0">
                <a:latin typeface="Carlito"/>
                <a:cs typeface="Carlito"/>
              </a:rPr>
              <a:t>job</a:t>
            </a:r>
            <a:r>
              <a:rPr sz="2700" spc="-45" dirty="0">
                <a:latin typeface="Carlito"/>
                <a:cs typeface="Carlito"/>
              </a:rPr>
              <a:t> </a:t>
            </a:r>
            <a:r>
              <a:rPr sz="2700" spc="-10" dirty="0">
                <a:latin typeface="Carlito"/>
                <a:cs typeface="Carlito"/>
              </a:rPr>
              <a:t>flows</a:t>
            </a:r>
            <a:endParaRPr sz="2700" dirty="0">
              <a:latin typeface="Carlito"/>
              <a:cs typeface="Carlito"/>
            </a:endParaRPr>
          </a:p>
        </p:txBody>
      </p:sp>
    </p:spTree>
    <p:extLst>
      <p:ext uri="{BB962C8B-B14F-4D97-AF65-F5344CB8AC3E}">
        <p14:creationId xmlns:p14="http://schemas.microsoft.com/office/powerpoint/2010/main" xmlns="" val="23326203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3964" y="354760"/>
            <a:ext cx="7762758" cy="567463"/>
          </a:xfrm>
          <a:prstGeom prst="rect">
            <a:avLst/>
          </a:prstGeom>
        </p:spPr>
        <p:txBody>
          <a:bodyPr vert="horz" wrap="square" lIns="0" tIns="13335" rIns="0" bIns="0" rtlCol="0">
            <a:spAutoFit/>
          </a:bodyPr>
          <a:lstStyle/>
          <a:p>
            <a:pPr marL="12700">
              <a:lnSpc>
                <a:spcPct val="100000"/>
              </a:lnSpc>
              <a:spcBef>
                <a:spcPts val="105"/>
              </a:spcBef>
            </a:pPr>
            <a:r>
              <a:rPr spc="-5" dirty="0">
                <a:latin typeface="Carlito"/>
                <a:cs typeface="Carlito"/>
              </a:rPr>
              <a:t>The </a:t>
            </a:r>
            <a:r>
              <a:rPr spc="-10" dirty="0">
                <a:latin typeface="Carlito"/>
                <a:cs typeface="Carlito"/>
              </a:rPr>
              <a:t>Structure </a:t>
            </a:r>
            <a:r>
              <a:rPr spc="-5" dirty="0">
                <a:latin typeface="Carlito"/>
                <a:cs typeface="Carlito"/>
              </a:rPr>
              <a:t>of </a:t>
            </a:r>
            <a:r>
              <a:rPr dirty="0">
                <a:latin typeface="Carlito"/>
                <a:cs typeface="Carlito"/>
              </a:rPr>
              <a:t>Big</a:t>
            </a:r>
            <a:r>
              <a:rPr spc="-80" dirty="0">
                <a:latin typeface="Carlito"/>
                <a:cs typeface="Carlito"/>
              </a:rPr>
              <a:t> </a:t>
            </a:r>
            <a:r>
              <a:rPr spc="-25" dirty="0">
                <a:latin typeface="Carlito"/>
                <a:cs typeface="Carlito"/>
              </a:rPr>
              <a:t>Data</a:t>
            </a:r>
          </a:p>
        </p:txBody>
      </p:sp>
      <p:sp>
        <p:nvSpPr>
          <p:cNvPr id="3" name="object 3"/>
          <p:cNvSpPr/>
          <p:nvPr/>
        </p:nvSpPr>
        <p:spPr>
          <a:xfrm>
            <a:off x="2230386" y="856488"/>
            <a:ext cx="7728054" cy="59690"/>
          </a:xfrm>
          <a:custGeom>
            <a:avLst/>
            <a:gdLst/>
            <a:ahLst/>
            <a:cxnLst/>
            <a:rect l="l" t="t" r="r" b="b"/>
            <a:pathLst>
              <a:path w="5797550" h="59690">
                <a:moveTo>
                  <a:pt x="5797296" y="0"/>
                </a:moveTo>
                <a:lnTo>
                  <a:pt x="0" y="0"/>
                </a:lnTo>
                <a:lnTo>
                  <a:pt x="0" y="59436"/>
                </a:lnTo>
                <a:lnTo>
                  <a:pt x="5797296" y="59436"/>
                </a:lnTo>
                <a:lnTo>
                  <a:pt x="5797296" y="0"/>
                </a:lnTo>
                <a:close/>
              </a:path>
            </a:pathLst>
          </a:custGeom>
          <a:solidFill>
            <a:srgbClr val="000000"/>
          </a:solidFill>
        </p:spPr>
        <p:txBody>
          <a:bodyPr wrap="square" lIns="0" tIns="0" rIns="0" bIns="0" rtlCol="0"/>
          <a:lstStyle/>
          <a:p>
            <a:endParaRPr/>
          </a:p>
        </p:txBody>
      </p:sp>
      <p:sp>
        <p:nvSpPr>
          <p:cNvPr id="4" name="object 4"/>
          <p:cNvSpPr txBox="1"/>
          <p:nvPr/>
        </p:nvSpPr>
        <p:spPr>
          <a:xfrm>
            <a:off x="209377" y="1282066"/>
            <a:ext cx="5054130" cy="4624983"/>
          </a:xfrm>
          <a:prstGeom prst="rect">
            <a:avLst/>
          </a:prstGeom>
        </p:spPr>
        <p:txBody>
          <a:bodyPr vert="horz" wrap="square" lIns="0" tIns="107314" rIns="0" bIns="0" rtlCol="0">
            <a:spAutoFit/>
          </a:bodyPr>
          <a:lstStyle/>
          <a:p>
            <a:pPr marL="355600" indent="-342900">
              <a:lnSpc>
                <a:spcPct val="100000"/>
              </a:lnSpc>
              <a:spcBef>
                <a:spcPts val="844"/>
              </a:spcBef>
              <a:buSzPct val="96666"/>
              <a:buFont typeface="Wingdings"/>
              <a:buChar char=""/>
              <a:tabLst>
                <a:tab pos="355600" algn="l"/>
              </a:tabLst>
            </a:pPr>
            <a:r>
              <a:rPr sz="3000" spc="-10" dirty="0">
                <a:latin typeface="Carlito"/>
                <a:cs typeface="Carlito"/>
              </a:rPr>
              <a:t>Structured</a:t>
            </a:r>
            <a:endParaRPr sz="3000">
              <a:latin typeface="Carlito"/>
              <a:cs typeface="Carlito"/>
            </a:endParaRPr>
          </a:p>
          <a:p>
            <a:pPr marL="756285" marR="193675" lvl="1" indent="-287020">
              <a:lnSpc>
                <a:spcPct val="100000"/>
              </a:lnSpc>
              <a:spcBef>
                <a:spcPts val="655"/>
              </a:spcBef>
              <a:buFont typeface="Arial"/>
              <a:buChar char="•"/>
              <a:tabLst>
                <a:tab pos="756285" algn="l"/>
                <a:tab pos="756920" algn="l"/>
              </a:tabLst>
            </a:pPr>
            <a:r>
              <a:rPr sz="2600" spc="-5" dirty="0">
                <a:latin typeface="Carlito"/>
                <a:cs typeface="Carlito"/>
              </a:rPr>
              <a:t>Most traditional</a:t>
            </a:r>
            <a:r>
              <a:rPr sz="2600" spc="-70" dirty="0">
                <a:latin typeface="Carlito"/>
                <a:cs typeface="Carlito"/>
              </a:rPr>
              <a:t> </a:t>
            </a:r>
            <a:r>
              <a:rPr sz="2600" spc="-20" dirty="0">
                <a:latin typeface="Carlito"/>
                <a:cs typeface="Carlito"/>
              </a:rPr>
              <a:t>data  </a:t>
            </a:r>
            <a:r>
              <a:rPr sz="2600" spc="-10" dirty="0">
                <a:latin typeface="Carlito"/>
                <a:cs typeface="Carlito"/>
              </a:rPr>
              <a:t>sources</a:t>
            </a:r>
            <a:endParaRPr sz="2600">
              <a:latin typeface="Carlito"/>
              <a:cs typeface="Carlito"/>
            </a:endParaRPr>
          </a:p>
          <a:p>
            <a:pPr lvl="1">
              <a:lnSpc>
                <a:spcPct val="100000"/>
              </a:lnSpc>
              <a:buFont typeface="Arial"/>
              <a:buChar char="•"/>
            </a:pPr>
            <a:endParaRPr sz="2600">
              <a:latin typeface="Carlito"/>
              <a:cs typeface="Carlito"/>
            </a:endParaRPr>
          </a:p>
          <a:p>
            <a:pPr marL="355600" indent="-342900">
              <a:lnSpc>
                <a:spcPct val="100000"/>
              </a:lnSpc>
              <a:spcBef>
                <a:spcPts val="1839"/>
              </a:spcBef>
              <a:buSzPct val="96666"/>
              <a:buFont typeface="Wingdings"/>
              <a:buChar char=""/>
              <a:tabLst>
                <a:tab pos="355600" algn="l"/>
              </a:tabLst>
            </a:pPr>
            <a:r>
              <a:rPr sz="3000" spc="-10" dirty="0">
                <a:latin typeface="Carlito"/>
                <a:cs typeface="Carlito"/>
              </a:rPr>
              <a:t>Semi-structured</a:t>
            </a:r>
            <a:endParaRPr sz="3000">
              <a:latin typeface="Carlito"/>
              <a:cs typeface="Carlito"/>
            </a:endParaRPr>
          </a:p>
          <a:p>
            <a:pPr marL="756285" marR="347345" lvl="1" indent="-287020">
              <a:lnSpc>
                <a:spcPct val="100000"/>
              </a:lnSpc>
              <a:spcBef>
                <a:spcPts val="650"/>
              </a:spcBef>
              <a:buFont typeface="Arial"/>
              <a:buChar char="•"/>
              <a:tabLst>
                <a:tab pos="756285" algn="l"/>
                <a:tab pos="756920" algn="l"/>
              </a:tabLst>
            </a:pPr>
            <a:r>
              <a:rPr sz="2600" spc="-10" dirty="0">
                <a:latin typeface="Carlito"/>
                <a:cs typeface="Carlito"/>
              </a:rPr>
              <a:t>Many sources </a:t>
            </a:r>
            <a:r>
              <a:rPr sz="2600" spc="-5" dirty="0">
                <a:latin typeface="Carlito"/>
                <a:cs typeface="Carlito"/>
              </a:rPr>
              <a:t>of</a:t>
            </a:r>
            <a:r>
              <a:rPr sz="2600" spc="-85" dirty="0">
                <a:latin typeface="Carlito"/>
                <a:cs typeface="Carlito"/>
              </a:rPr>
              <a:t> </a:t>
            </a:r>
            <a:r>
              <a:rPr sz="2600" spc="-5" dirty="0">
                <a:latin typeface="Carlito"/>
                <a:cs typeface="Carlito"/>
              </a:rPr>
              <a:t>big  </a:t>
            </a:r>
            <a:r>
              <a:rPr sz="2600" spc="-15" dirty="0">
                <a:latin typeface="Carlito"/>
                <a:cs typeface="Carlito"/>
              </a:rPr>
              <a:t>data</a:t>
            </a:r>
            <a:endParaRPr sz="2600">
              <a:latin typeface="Carlito"/>
              <a:cs typeface="Carlito"/>
            </a:endParaRPr>
          </a:p>
          <a:p>
            <a:pPr lvl="1">
              <a:lnSpc>
                <a:spcPct val="100000"/>
              </a:lnSpc>
              <a:buFont typeface="Arial"/>
              <a:buChar char="•"/>
            </a:pPr>
            <a:endParaRPr sz="2600">
              <a:latin typeface="Carlito"/>
              <a:cs typeface="Carlito"/>
            </a:endParaRPr>
          </a:p>
          <a:p>
            <a:pPr marL="355600" indent="-342900">
              <a:lnSpc>
                <a:spcPct val="100000"/>
              </a:lnSpc>
              <a:spcBef>
                <a:spcPts val="1845"/>
              </a:spcBef>
              <a:buSzPct val="96666"/>
              <a:buFont typeface="Wingdings"/>
              <a:buChar char=""/>
              <a:tabLst>
                <a:tab pos="355600" algn="l"/>
              </a:tabLst>
            </a:pPr>
            <a:r>
              <a:rPr sz="3000" spc="-10" dirty="0">
                <a:latin typeface="Carlito"/>
                <a:cs typeface="Carlito"/>
              </a:rPr>
              <a:t>Unstructured</a:t>
            </a:r>
            <a:endParaRPr sz="3000">
              <a:latin typeface="Carlito"/>
              <a:cs typeface="Carlito"/>
            </a:endParaRPr>
          </a:p>
          <a:p>
            <a:pPr marL="756285" lvl="1" indent="-287020">
              <a:lnSpc>
                <a:spcPct val="100000"/>
              </a:lnSpc>
              <a:spcBef>
                <a:spcPts val="650"/>
              </a:spcBef>
              <a:buFont typeface="Arial"/>
              <a:buChar char="•"/>
              <a:tabLst>
                <a:tab pos="756285" algn="l"/>
                <a:tab pos="756920" algn="l"/>
              </a:tabLst>
            </a:pPr>
            <a:r>
              <a:rPr sz="2600" spc="-5" dirty="0">
                <a:latin typeface="Carlito"/>
                <a:cs typeface="Carlito"/>
              </a:rPr>
              <a:t>Video </a:t>
            </a:r>
            <a:r>
              <a:rPr sz="2600" spc="-15" dirty="0">
                <a:latin typeface="Carlito"/>
                <a:cs typeface="Carlito"/>
              </a:rPr>
              <a:t>data, </a:t>
            </a:r>
            <a:r>
              <a:rPr sz="2600" dirty="0">
                <a:latin typeface="Carlito"/>
                <a:cs typeface="Carlito"/>
              </a:rPr>
              <a:t>audio</a:t>
            </a:r>
            <a:r>
              <a:rPr sz="2600" spc="-75" dirty="0">
                <a:latin typeface="Carlito"/>
                <a:cs typeface="Carlito"/>
              </a:rPr>
              <a:t> </a:t>
            </a:r>
            <a:r>
              <a:rPr sz="2600" spc="-15" dirty="0">
                <a:latin typeface="Carlito"/>
                <a:cs typeface="Carlito"/>
              </a:rPr>
              <a:t>data</a:t>
            </a:r>
            <a:endParaRPr sz="2600">
              <a:latin typeface="Carlito"/>
              <a:cs typeface="Carlito"/>
            </a:endParaRPr>
          </a:p>
        </p:txBody>
      </p:sp>
      <p:sp>
        <p:nvSpPr>
          <p:cNvPr id="5" name="object 5"/>
          <p:cNvSpPr txBox="1"/>
          <p:nvPr/>
        </p:nvSpPr>
        <p:spPr>
          <a:xfrm>
            <a:off x="11233017" y="6426810"/>
            <a:ext cx="241237"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rlito"/>
                <a:cs typeface="Carlito"/>
              </a:rPr>
              <a:t>13</a:t>
            </a:r>
            <a:endParaRPr sz="1200">
              <a:latin typeface="Carlito"/>
              <a:cs typeface="Carlito"/>
            </a:endParaRPr>
          </a:p>
        </p:txBody>
      </p:sp>
      <p:sp>
        <p:nvSpPr>
          <p:cNvPr id="6" name="object 6"/>
          <p:cNvSpPr/>
          <p:nvPr/>
        </p:nvSpPr>
        <p:spPr>
          <a:xfrm>
            <a:off x="5281825" y="1371600"/>
            <a:ext cx="6765306" cy="5226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7817171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40" y="245110"/>
            <a:ext cx="3809854" cy="635000"/>
          </a:xfrm>
          <a:prstGeom prst="rect">
            <a:avLst/>
          </a:prstGeom>
        </p:spPr>
        <p:txBody>
          <a:bodyPr vert="horz" wrap="square" lIns="0" tIns="12065" rIns="0" bIns="0" rtlCol="0">
            <a:spAutoFit/>
          </a:bodyPr>
          <a:lstStyle/>
          <a:p>
            <a:pPr marL="12700">
              <a:lnSpc>
                <a:spcPct val="100000"/>
              </a:lnSpc>
              <a:spcBef>
                <a:spcPts val="95"/>
              </a:spcBef>
            </a:pPr>
            <a:r>
              <a:rPr sz="4000" u="heavy" spc="-30" dirty="0">
                <a:uFill>
                  <a:solidFill>
                    <a:srgbClr val="000000"/>
                  </a:solidFill>
                </a:uFill>
                <a:latin typeface="Carlito"/>
                <a:cs typeface="Carlito"/>
              </a:rPr>
              <a:t>Why </a:t>
            </a:r>
            <a:r>
              <a:rPr sz="4000" u="heavy" spc="-5" dirty="0">
                <a:uFill>
                  <a:solidFill>
                    <a:srgbClr val="000000"/>
                  </a:solidFill>
                </a:uFill>
                <a:latin typeface="Carlito"/>
                <a:cs typeface="Carlito"/>
              </a:rPr>
              <a:t>Big</a:t>
            </a:r>
            <a:r>
              <a:rPr sz="4000" u="heavy" spc="-40" dirty="0">
                <a:uFill>
                  <a:solidFill>
                    <a:srgbClr val="000000"/>
                  </a:solidFill>
                </a:uFill>
                <a:latin typeface="Carlito"/>
                <a:cs typeface="Carlito"/>
              </a:rPr>
              <a:t> </a:t>
            </a:r>
            <a:r>
              <a:rPr sz="4000" u="heavy" spc="-25" dirty="0">
                <a:uFill>
                  <a:solidFill>
                    <a:srgbClr val="000000"/>
                  </a:solidFill>
                </a:uFill>
                <a:latin typeface="Carlito"/>
                <a:cs typeface="Carlito"/>
              </a:rPr>
              <a:t>Data</a:t>
            </a:r>
            <a:endParaRPr sz="4000">
              <a:latin typeface="Carlito"/>
              <a:cs typeface="Carlito"/>
            </a:endParaRPr>
          </a:p>
        </p:txBody>
      </p:sp>
      <p:sp>
        <p:nvSpPr>
          <p:cNvPr id="3" name="object 3"/>
          <p:cNvSpPr/>
          <p:nvPr/>
        </p:nvSpPr>
        <p:spPr>
          <a:xfrm>
            <a:off x="5484972" y="1206803"/>
            <a:ext cx="6703852" cy="523186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06532" y="1638047"/>
            <a:ext cx="5029583" cy="2952115"/>
          </a:xfrm>
          <a:prstGeom prst="rect">
            <a:avLst/>
          </a:prstGeom>
        </p:spPr>
        <p:txBody>
          <a:bodyPr vert="horz" wrap="square" lIns="0" tIns="12700" rIns="0" bIns="0" rtlCol="0">
            <a:spAutoFit/>
          </a:bodyPr>
          <a:lstStyle/>
          <a:p>
            <a:pPr marL="120014" indent="-107950">
              <a:lnSpc>
                <a:spcPct val="100000"/>
              </a:lnSpc>
              <a:spcBef>
                <a:spcPts val="100"/>
              </a:spcBef>
              <a:buSzPct val="95833"/>
              <a:buFont typeface="Arial"/>
              <a:buChar char="•"/>
              <a:tabLst>
                <a:tab pos="120650" algn="l"/>
              </a:tabLst>
            </a:pPr>
            <a:r>
              <a:rPr sz="2400" spc="-5" dirty="0">
                <a:latin typeface="Carlito"/>
                <a:cs typeface="Carlito"/>
              </a:rPr>
              <a:t>FB </a:t>
            </a:r>
            <a:r>
              <a:rPr sz="2400" spc="-15" dirty="0">
                <a:latin typeface="Carlito"/>
                <a:cs typeface="Carlito"/>
              </a:rPr>
              <a:t>generates </a:t>
            </a:r>
            <a:r>
              <a:rPr sz="2400" spc="-5" dirty="0">
                <a:latin typeface="Carlito"/>
                <a:cs typeface="Carlito"/>
              </a:rPr>
              <a:t>10TB</a:t>
            </a:r>
            <a:r>
              <a:rPr sz="2400" spc="-45" dirty="0">
                <a:latin typeface="Carlito"/>
                <a:cs typeface="Carlito"/>
              </a:rPr>
              <a:t> </a:t>
            </a:r>
            <a:r>
              <a:rPr sz="2400" spc="-5" dirty="0">
                <a:latin typeface="Carlito"/>
                <a:cs typeface="Carlito"/>
              </a:rPr>
              <a:t>daily</a:t>
            </a:r>
            <a:endParaRPr sz="2400">
              <a:latin typeface="Carlito"/>
              <a:cs typeface="Carlito"/>
            </a:endParaRPr>
          </a:p>
          <a:p>
            <a:pPr>
              <a:lnSpc>
                <a:spcPct val="100000"/>
              </a:lnSpc>
              <a:spcBef>
                <a:spcPts val="10"/>
              </a:spcBef>
              <a:buFont typeface="Arial"/>
              <a:buChar char="•"/>
            </a:pPr>
            <a:endParaRPr sz="2350">
              <a:latin typeface="Carlito"/>
              <a:cs typeface="Carlito"/>
            </a:endParaRPr>
          </a:p>
          <a:p>
            <a:pPr marL="120014" indent="-107950">
              <a:lnSpc>
                <a:spcPct val="100000"/>
              </a:lnSpc>
              <a:spcBef>
                <a:spcPts val="5"/>
              </a:spcBef>
              <a:buSzPct val="95833"/>
              <a:buFont typeface="Arial"/>
              <a:buChar char="•"/>
              <a:tabLst>
                <a:tab pos="120650" algn="l"/>
              </a:tabLst>
            </a:pPr>
            <a:r>
              <a:rPr sz="2400" spc="-25" dirty="0">
                <a:latin typeface="Carlito"/>
                <a:cs typeface="Carlito"/>
              </a:rPr>
              <a:t>Twitter </a:t>
            </a:r>
            <a:r>
              <a:rPr sz="2400" spc="-15" dirty="0">
                <a:latin typeface="Carlito"/>
                <a:cs typeface="Carlito"/>
              </a:rPr>
              <a:t>generates </a:t>
            </a:r>
            <a:r>
              <a:rPr sz="2400" spc="-5" dirty="0">
                <a:latin typeface="Carlito"/>
                <a:cs typeface="Carlito"/>
              </a:rPr>
              <a:t>7TB of</a:t>
            </a:r>
            <a:r>
              <a:rPr sz="2400" spc="-40" dirty="0">
                <a:latin typeface="Carlito"/>
                <a:cs typeface="Carlito"/>
              </a:rPr>
              <a:t> </a:t>
            </a:r>
            <a:r>
              <a:rPr sz="2400" spc="-15" dirty="0">
                <a:latin typeface="Carlito"/>
                <a:cs typeface="Carlito"/>
              </a:rPr>
              <a:t>data</a:t>
            </a:r>
            <a:endParaRPr sz="2400">
              <a:latin typeface="Carlito"/>
              <a:cs typeface="Carlito"/>
            </a:endParaRPr>
          </a:p>
          <a:p>
            <a:pPr marL="12700">
              <a:lnSpc>
                <a:spcPct val="100000"/>
              </a:lnSpc>
            </a:pPr>
            <a:r>
              <a:rPr sz="2400" spc="-5" dirty="0">
                <a:latin typeface="Carlito"/>
                <a:cs typeface="Carlito"/>
              </a:rPr>
              <a:t>Daily</a:t>
            </a:r>
            <a:endParaRPr sz="2400">
              <a:latin typeface="Carlito"/>
              <a:cs typeface="Carlito"/>
            </a:endParaRPr>
          </a:p>
          <a:p>
            <a:pPr>
              <a:lnSpc>
                <a:spcPct val="100000"/>
              </a:lnSpc>
              <a:spcBef>
                <a:spcPts val="10"/>
              </a:spcBef>
            </a:pPr>
            <a:endParaRPr sz="2350">
              <a:latin typeface="Carlito"/>
              <a:cs typeface="Carlito"/>
            </a:endParaRPr>
          </a:p>
          <a:p>
            <a:pPr marL="12700" marR="403225" algn="just">
              <a:lnSpc>
                <a:spcPct val="100000"/>
              </a:lnSpc>
              <a:buSzPct val="95833"/>
              <a:buFont typeface="Arial"/>
              <a:buChar char="•"/>
              <a:tabLst>
                <a:tab pos="120650" algn="l"/>
              </a:tabLst>
            </a:pPr>
            <a:r>
              <a:rPr sz="2400" spc="-5" dirty="0">
                <a:latin typeface="Carlito"/>
                <a:cs typeface="Carlito"/>
              </a:rPr>
              <a:t>IBM </a:t>
            </a:r>
            <a:r>
              <a:rPr sz="2400" dirty="0">
                <a:latin typeface="Carlito"/>
                <a:cs typeface="Carlito"/>
              </a:rPr>
              <a:t>claims </a:t>
            </a:r>
            <a:r>
              <a:rPr sz="2400" spc="-5" dirty="0">
                <a:latin typeface="Carlito"/>
                <a:cs typeface="Carlito"/>
              </a:rPr>
              <a:t>90% of </a:t>
            </a:r>
            <a:r>
              <a:rPr sz="2400" spc="-95" dirty="0">
                <a:latin typeface="Arial"/>
                <a:cs typeface="Arial"/>
              </a:rPr>
              <a:t>today’s  </a:t>
            </a:r>
            <a:r>
              <a:rPr sz="2400" spc="-20" dirty="0">
                <a:latin typeface="Carlito"/>
                <a:cs typeface="Carlito"/>
              </a:rPr>
              <a:t>stored </a:t>
            </a:r>
            <a:r>
              <a:rPr sz="2400" spc="-15" dirty="0">
                <a:latin typeface="Carlito"/>
                <a:cs typeface="Carlito"/>
              </a:rPr>
              <a:t>data </a:t>
            </a:r>
            <a:r>
              <a:rPr sz="2400" spc="-10" dirty="0">
                <a:latin typeface="Carlito"/>
                <a:cs typeface="Carlito"/>
              </a:rPr>
              <a:t>was </a:t>
            </a:r>
            <a:r>
              <a:rPr sz="2400" spc="-15" dirty="0">
                <a:latin typeface="Carlito"/>
                <a:cs typeface="Carlito"/>
              </a:rPr>
              <a:t>generated  </a:t>
            </a:r>
            <a:r>
              <a:rPr sz="2400" dirty="0">
                <a:latin typeface="Carlito"/>
                <a:cs typeface="Carlito"/>
              </a:rPr>
              <a:t>in </a:t>
            </a:r>
            <a:r>
              <a:rPr sz="2400" spc="-10" dirty="0">
                <a:latin typeface="Carlito"/>
                <a:cs typeface="Carlito"/>
              </a:rPr>
              <a:t>just </a:t>
            </a:r>
            <a:r>
              <a:rPr sz="2400" dirty="0">
                <a:latin typeface="Carlito"/>
                <a:cs typeface="Carlito"/>
              </a:rPr>
              <a:t>the </a:t>
            </a:r>
            <a:r>
              <a:rPr sz="2400" spc="-10" dirty="0">
                <a:latin typeface="Carlito"/>
                <a:cs typeface="Carlito"/>
              </a:rPr>
              <a:t>last two</a:t>
            </a:r>
            <a:r>
              <a:rPr sz="2400" spc="-105" dirty="0">
                <a:latin typeface="Carlito"/>
                <a:cs typeface="Carlito"/>
              </a:rPr>
              <a:t> </a:t>
            </a:r>
            <a:r>
              <a:rPr sz="2400" spc="-10" dirty="0">
                <a:latin typeface="Carlito"/>
                <a:cs typeface="Carlito"/>
              </a:rPr>
              <a:t>years.</a:t>
            </a:r>
            <a:endParaRPr sz="2400">
              <a:latin typeface="Carlito"/>
              <a:cs typeface="Carlito"/>
            </a:endParaRPr>
          </a:p>
        </p:txBody>
      </p:sp>
    </p:spTree>
    <p:extLst>
      <p:ext uri="{BB962C8B-B14F-4D97-AF65-F5344CB8AC3E}">
        <p14:creationId xmlns:p14="http://schemas.microsoft.com/office/powerpoint/2010/main" xmlns="" val="41178364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447" y="608125"/>
            <a:ext cx="8710776" cy="567463"/>
          </a:xfrm>
          <a:prstGeom prst="rect">
            <a:avLst/>
          </a:prstGeom>
        </p:spPr>
        <p:txBody>
          <a:bodyPr vert="horz" wrap="square" lIns="0" tIns="13335" rIns="0" bIns="0" rtlCol="0">
            <a:spAutoFit/>
          </a:bodyPr>
          <a:lstStyle/>
          <a:p>
            <a:pPr marL="12700">
              <a:lnSpc>
                <a:spcPct val="100000"/>
              </a:lnSpc>
              <a:spcBef>
                <a:spcPts val="105"/>
              </a:spcBef>
            </a:pPr>
            <a:r>
              <a:rPr dirty="0"/>
              <a:t>How Is Big Data</a:t>
            </a:r>
            <a:r>
              <a:rPr spc="-90" dirty="0"/>
              <a:t> </a:t>
            </a:r>
            <a:r>
              <a:rPr spc="-10" dirty="0"/>
              <a:t>Different?</a:t>
            </a:r>
          </a:p>
        </p:txBody>
      </p:sp>
      <p:sp>
        <p:nvSpPr>
          <p:cNvPr id="3" name="object 3"/>
          <p:cNvSpPr/>
          <p:nvPr/>
        </p:nvSpPr>
        <p:spPr>
          <a:xfrm>
            <a:off x="1756037" y="1109852"/>
            <a:ext cx="8676918" cy="59690"/>
          </a:xfrm>
          <a:custGeom>
            <a:avLst/>
            <a:gdLst/>
            <a:ahLst/>
            <a:cxnLst/>
            <a:rect l="l" t="t" r="r" b="b"/>
            <a:pathLst>
              <a:path w="6509384" h="59690">
                <a:moveTo>
                  <a:pt x="6509004" y="0"/>
                </a:moveTo>
                <a:lnTo>
                  <a:pt x="0" y="0"/>
                </a:lnTo>
                <a:lnTo>
                  <a:pt x="0" y="59436"/>
                </a:lnTo>
                <a:lnTo>
                  <a:pt x="6509004" y="59436"/>
                </a:lnTo>
                <a:lnTo>
                  <a:pt x="6509004" y="0"/>
                </a:lnTo>
                <a:close/>
              </a:path>
            </a:pathLst>
          </a:custGeom>
          <a:solidFill>
            <a:srgbClr val="000000"/>
          </a:solidFill>
        </p:spPr>
        <p:txBody>
          <a:bodyPr wrap="square" lIns="0" tIns="0" rIns="0" bIns="0" rtlCol="0"/>
          <a:lstStyle/>
          <a:p>
            <a:endParaRPr/>
          </a:p>
        </p:txBody>
      </p:sp>
      <p:sp>
        <p:nvSpPr>
          <p:cNvPr id="4" name="object 4"/>
          <p:cNvSpPr txBox="1"/>
          <p:nvPr/>
        </p:nvSpPr>
        <p:spPr>
          <a:xfrm>
            <a:off x="206532" y="1529802"/>
            <a:ext cx="7794923" cy="4956810"/>
          </a:xfrm>
          <a:prstGeom prst="rect">
            <a:avLst/>
          </a:prstGeom>
        </p:spPr>
        <p:txBody>
          <a:bodyPr vert="horz" wrap="square" lIns="0" tIns="12065" rIns="0" bIns="0" rtlCol="0">
            <a:spAutoFit/>
          </a:bodyPr>
          <a:lstStyle/>
          <a:p>
            <a:pPr marL="365125" marR="144780" indent="-365125">
              <a:lnSpc>
                <a:spcPct val="110100"/>
              </a:lnSpc>
              <a:spcBef>
                <a:spcPts val="95"/>
              </a:spcBef>
              <a:buAutoNum type="arabicParenR"/>
              <a:tabLst>
                <a:tab pos="365125" algn="l"/>
              </a:tabLst>
            </a:pPr>
            <a:r>
              <a:rPr sz="2700" spc="-10" dirty="0">
                <a:latin typeface="Carlito"/>
                <a:cs typeface="Carlito"/>
              </a:rPr>
              <a:t>Automatically </a:t>
            </a:r>
            <a:r>
              <a:rPr sz="2700" spc="-20" dirty="0">
                <a:latin typeface="Carlito"/>
                <a:cs typeface="Carlito"/>
              </a:rPr>
              <a:t>generated </a:t>
            </a:r>
            <a:r>
              <a:rPr sz="2700" spc="-10" dirty="0">
                <a:latin typeface="Carlito"/>
                <a:cs typeface="Carlito"/>
              </a:rPr>
              <a:t>by </a:t>
            </a:r>
            <a:r>
              <a:rPr sz="2700" dirty="0">
                <a:latin typeface="Carlito"/>
                <a:cs typeface="Carlito"/>
              </a:rPr>
              <a:t>a machine  (e.g. </a:t>
            </a:r>
            <a:r>
              <a:rPr sz="2700" spc="-5" dirty="0">
                <a:latin typeface="Carlito"/>
                <a:cs typeface="Carlito"/>
              </a:rPr>
              <a:t>Sensor embedded </a:t>
            </a:r>
            <a:r>
              <a:rPr sz="2700" dirty="0">
                <a:latin typeface="Carlito"/>
                <a:cs typeface="Carlito"/>
              </a:rPr>
              <a:t>in an</a:t>
            </a:r>
            <a:r>
              <a:rPr sz="2700" spc="-85" dirty="0">
                <a:latin typeface="Carlito"/>
                <a:cs typeface="Carlito"/>
              </a:rPr>
              <a:t> </a:t>
            </a:r>
            <a:r>
              <a:rPr sz="2700" dirty="0">
                <a:latin typeface="Carlito"/>
                <a:cs typeface="Carlito"/>
              </a:rPr>
              <a:t>engine)</a:t>
            </a:r>
            <a:endParaRPr sz="2700">
              <a:latin typeface="Carlito"/>
              <a:cs typeface="Carlito"/>
            </a:endParaRPr>
          </a:p>
          <a:p>
            <a:pPr>
              <a:lnSpc>
                <a:spcPct val="100000"/>
              </a:lnSpc>
              <a:spcBef>
                <a:spcPts val="25"/>
              </a:spcBef>
              <a:buFont typeface="Carlito"/>
              <a:buAutoNum type="arabicParenR"/>
            </a:pPr>
            <a:endParaRPr sz="2900">
              <a:latin typeface="Carlito"/>
              <a:cs typeface="Carlito"/>
            </a:endParaRPr>
          </a:p>
          <a:p>
            <a:pPr marL="365125" marR="5080" indent="-365125">
              <a:lnSpc>
                <a:spcPct val="110000"/>
              </a:lnSpc>
              <a:buAutoNum type="arabicParenR"/>
              <a:tabLst>
                <a:tab pos="365125" algn="l"/>
              </a:tabLst>
            </a:pPr>
            <a:r>
              <a:rPr sz="2700" spc="-20" dirty="0">
                <a:latin typeface="Carlito"/>
                <a:cs typeface="Carlito"/>
              </a:rPr>
              <a:t>Typically </a:t>
            </a:r>
            <a:r>
              <a:rPr sz="2700" dirty="0">
                <a:latin typeface="Carlito"/>
                <a:cs typeface="Carlito"/>
              </a:rPr>
              <a:t>an </a:t>
            </a:r>
            <a:r>
              <a:rPr sz="2700" spc="-10" dirty="0">
                <a:latin typeface="Carlito"/>
                <a:cs typeface="Carlito"/>
              </a:rPr>
              <a:t>entirely new source </a:t>
            </a:r>
            <a:r>
              <a:rPr sz="2700" spc="-5" dirty="0">
                <a:latin typeface="Carlito"/>
                <a:cs typeface="Carlito"/>
              </a:rPr>
              <a:t>of </a:t>
            </a:r>
            <a:r>
              <a:rPr sz="2700" spc="-20" dirty="0">
                <a:latin typeface="Carlito"/>
                <a:cs typeface="Carlito"/>
              </a:rPr>
              <a:t>data  </a:t>
            </a:r>
            <a:r>
              <a:rPr sz="2700" dirty="0">
                <a:latin typeface="Carlito"/>
                <a:cs typeface="Carlito"/>
              </a:rPr>
              <a:t>(e.g. Use </a:t>
            </a:r>
            <a:r>
              <a:rPr sz="2700" spc="-5" dirty="0">
                <a:latin typeface="Carlito"/>
                <a:cs typeface="Carlito"/>
              </a:rPr>
              <a:t>of </a:t>
            </a:r>
            <a:r>
              <a:rPr sz="2700" dirty="0">
                <a:latin typeface="Carlito"/>
                <a:cs typeface="Carlito"/>
              </a:rPr>
              <a:t>the</a:t>
            </a:r>
            <a:r>
              <a:rPr sz="2700" spc="-20" dirty="0">
                <a:latin typeface="Carlito"/>
                <a:cs typeface="Carlito"/>
              </a:rPr>
              <a:t> </a:t>
            </a:r>
            <a:r>
              <a:rPr sz="2700" spc="-10" dirty="0">
                <a:latin typeface="Carlito"/>
                <a:cs typeface="Carlito"/>
              </a:rPr>
              <a:t>internet)</a:t>
            </a:r>
            <a:endParaRPr sz="2700">
              <a:latin typeface="Carlito"/>
              <a:cs typeface="Carlito"/>
            </a:endParaRPr>
          </a:p>
          <a:p>
            <a:pPr>
              <a:lnSpc>
                <a:spcPct val="100000"/>
              </a:lnSpc>
              <a:spcBef>
                <a:spcPts val="25"/>
              </a:spcBef>
              <a:buFont typeface="Carlito"/>
              <a:buAutoNum type="arabicParenR"/>
            </a:pPr>
            <a:endParaRPr sz="2900">
              <a:latin typeface="Carlito"/>
              <a:cs typeface="Carlito"/>
            </a:endParaRPr>
          </a:p>
          <a:p>
            <a:pPr marL="365125" marR="1685289" indent="-365125">
              <a:lnSpc>
                <a:spcPct val="110000"/>
              </a:lnSpc>
              <a:buAutoNum type="arabicParenR"/>
              <a:tabLst>
                <a:tab pos="365125" algn="l"/>
              </a:tabLst>
            </a:pPr>
            <a:r>
              <a:rPr sz="2700" dirty="0">
                <a:latin typeface="Carlito"/>
                <a:cs typeface="Carlito"/>
              </a:rPr>
              <a:t>Not </a:t>
            </a:r>
            <a:r>
              <a:rPr sz="2700" spc="-5" dirty="0">
                <a:latin typeface="Carlito"/>
                <a:cs typeface="Carlito"/>
              </a:rPr>
              <a:t>designed </a:t>
            </a:r>
            <a:r>
              <a:rPr sz="2700" spc="-15" dirty="0">
                <a:latin typeface="Carlito"/>
                <a:cs typeface="Carlito"/>
              </a:rPr>
              <a:t>to </a:t>
            </a:r>
            <a:r>
              <a:rPr sz="2700" spc="-5" dirty="0">
                <a:latin typeface="Carlito"/>
                <a:cs typeface="Carlito"/>
              </a:rPr>
              <a:t>be</a:t>
            </a:r>
            <a:r>
              <a:rPr sz="2700" spc="-100" dirty="0">
                <a:latin typeface="Carlito"/>
                <a:cs typeface="Carlito"/>
              </a:rPr>
              <a:t> </a:t>
            </a:r>
            <a:r>
              <a:rPr sz="2700" spc="-5" dirty="0">
                <a:latin typeface="Carlito"/>
                <a:cs typeface="Carlito"/>
              </a:rPr>
              <a:t>friendly  </a:t>
            </a:r>
            <a:r>
              <a:rPr sz="2700" dirty="0">
                <a:latin typeface="Carlito"/>
                <a:cs typeface="Carlito"/>
              </a:rPr>
              <a:t>(e.g. </a:t>
            </a:r>
            <a:r>
              <a:rPr sz="2700" spc="-75" dirty="0">
                <a:latin typeface="Carlito"/>
                <a:cs typeface="Carlito"/>
              </a:rPr>
              <a:t>Text</a:t>
            </a:r>
            <a:r>
              <a:rPr sz="2700" dirty="0">
                <a:latin typeface="Carlito"/>
                <a:cs typeface="Carlito"/>
              </a:rPr>
              <a:t> </a:t>
            </a:r>
            <a:r>
              <a:rPr sz="2700" spc="-15" dirty="0">
                <a:latin typeface="Carlito"/>
                <a:cs typeface="Carlito"/>
              </a:rPr>
              <a:t>streams)</a:t>
            </a:r>
            <a:endParaRPr sz="2700">
              <a:latin typeface="Carlito"/>
              <a:cs typeface="Carlito"/>
            </a:endParaRPr>
          </a:p>
          <a:p>
            <a:pPr>
              <a:lnSpc>
                <a:spcPct val="100000"/>
              </a:lnSpc>
              <a:spcBef>
                <a:spcPts val="45"/>
              </a:spcBef>
              <a:buFont typeface="Carlito"/>
              <a:buAutoNum type="arabicParenR"/>
            </a:pPr>
            <a:endParaRPr sz="3150">
              <a:latin typeface="Carlito"/>
              <a:cs typeface="Carlito"/>
            </a:endParaRPr>
          </a:p>
          <a:p>
            <a:pPr marL="364490" indent="-352425">
              <a:lnSpc>
                <a:spcPct val="100000"/>
              </a:lnSpc>
              <a:buAutoNum type="arabicParenR"/>
              <a:tabLst>
                <a:tab pos="365125" algn="l"/>
              </a:tabLst>
            </a:pPr>
            <a:r>
              <a:rPr sz="2700" spc="-20" dirty="0">
                <a:latin typeface="Carlito"/>
                <a:cs typeface="Carlito"/>
              </a:rPr>
              <a:t>May </a:t>
            </a:r>
            <a:r>
              <a:rPr sz="2700" spc="-5" dirty="0">
                <a:latin typeface="Carlito"/>
                <a:cs typeface="Carlito"/>
              </a:rPr>
              <a:t>not </a:t>
            </a:r>
            <a:r>
              <a:rPr sz="2700" spc="-20" dirty="0">
                <a:latin typeface="Carlito"/>
                <a:cs typeface="Carlito"/>
              </a:rPr>
              <a:t>have </a:t>
            </a:r>
            <a:r>
              <a:rPr sz="2700" dirty="0">
                <a:latin typeface="Carlito"/>
                <a:cs typeface="Carlito"/>
              </a:rPr>
              <a:t>much</a:t>
            </a:r>
            <a:r>
              <a:rPr sz="2700" spc="10" dirty="0">
                <a:latin typeface="Carlito"/>
                <a:cs typeface="Carlito"/>
              </a:rPr>
              <a:t> </a:t>
            </a:r>
            <a:r>
              <a:rPr sz="2700" spc="-10" dirty="0">
                <a:latin typeface="Carlito"/>
                <a:cs typeface="Carlito"/>
              </a:rPr>
              <a:t>values</a:t>
            </a:r>
            <a:endParaRPr sz="2700">
              <a:latin typeface="Carlito"/>
              <a:cs typeface="Carlito"/>
            </a:endParaRPr>
          </a:p>
          <a:p>
            <a:pPr marL="756285" lvl="1" indent="-287020">
              <a:lnSpc>
                <a:spcPct val="100000"/>
              </a:lnSpc>
              <a:spcBef>
                <a:spcPts val="300"/>
              </a:spcBef>
              <a:buFont typeface="Arial"/>
              <a:buChar char="•"/>
              <a:tabLst>
                <a:tab pos="756285" algn="l"/>
                <a:tab pos="756920" algn="l"/>
              </a:tabLst>
            </a:pPr>
            <a:r>
              <a:rPr sz="2400" dirty="0">
                <a:latin typeface="Carlito"/>
                <a:cs typeface="Carlito"/>
              </a:rPr>
              <a:t>Need </a:t>
            </a:r>
            <a:r>
              <a:rPr sz="2400" spc="-15" dirty="0">
                <a:latin typeface="Carlito"/>
                <a:cs typeface="Carlito"/>
              </a:rPr>
              <a:t>to focus </a:t>
            </a:r>
            <a:r>
              <a:rPr sz="2400" spc="-10" dirty="0">
                <a:latin typeface="Carlito"/>
                <a:cs typeface="Carlito"/>
              </a:rPr>
              <a:t>on </a:t>
            </a:r>
            <a:r>
              <a:rPr sz="2400" dirty="0">
                <a:latin typeface="Carlito"/>
                <a:cs typeface="Carlito"/>
              </a:rPr>
              <a:t>the </a:t>
            </a:r>
            <a:r>
              <a:rPr sz="2400" spc="-10" dirty="0">
                <a:latin typeface="Carlito"/>
                <a:cs typeface="Carlito"/>
              </a:rPr>
              <a:t>important</a:t>
            </a:r>
            <a:r>
              <a:rPr sz="2400" spc="-35" dirty="0">
                <a:latin typeface="Carlito"/>
                <a:cs typeface="Carlito"/>
              </a:rPr>
              <a:t> </a:t>
            </a:r>
            <a:r>
              <a:rPr sz="2400" spc="-5" dirty="0">
                <a:latin typeface="Carlito"/>
                <a:cs typeface="Carlito"/>
              </a:rPr>
              <a:t>part</a:t>
            </a:r>
            <a:endParaRPr sz="2400">
              <a:latin typeface="Carlito"/>
              <a:cs typeface="Carlito"/>
            </a:endParaRPr>
          </a:p>
        </p:txBody>
      </p:sp>
      <p:sp>
        <p:nvSpPr>
          <p:cNvPr id="5" name="object 5"/>
          <p:cNvSpPr txBox="1"/>
          <p:nvPr/>
        </p:nvSpPr>
        <p:spPr>
          <a:xfrm>
            <a:off x="11233017" y="6426810"/>
            <a:ext cx="241237"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rlito"/>
                <a:cs typeface="Carlito"/>
              </a:rPr>
              <a:t>16</a:t>
            </a:r>
            <a:endParaRPr sz="1200">
              <a:latin typeface="Carlito"/>
              <a:cs typeface="Carlito"/>
            </a:endParaRPr>
          </a:p>
        </p:txBody>
      </p:sp>
      <p:sp>
        <p:nvSpPr>
          <p:cNvPr id="6" name="object 6"/>
          <p:cNvSpPr/>
          <p:nvPr/>
        </p:nvSpPr>
        <p:spPr>
          <a:xfrm>
            <a:off x="7704862" y="3784486"/>
            <a:ext cx="4280817" cy="16402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39934213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Large Data</a:t>
            </a:r>
            <a:endParaRPr lang="en-US" dirty="0"/>
          </a:p>
        </p:txBody>
      </p:sp>
      <p:pic>
        <p:nvPicPr>
          <p:cNvPr id="10243" name="Picture 3"/>
          <p:cNvPicPr>
            <a:picLocks noChangeAspect="1" noChangeArrowheads="1"/>
          </p:cNvPicPr>
          <p:nvPr/>
        </p:nvPicPr>
        <p:blipFill>
          <a:blip r:embed="rId2"/>
          <a:srcRect/>
          <a:stretch>
            <a:fillRect/>
          </a:stretch>
        </p:blipFill>
        <p:spPr bwMode="auto">
          <a:xfrm>
            <a:off x="1333119" y="2143116"/>
            <a:ext cx="9713038" cy="3935104"/>
          </a:xfrm>
          <a:prstGeom prst="rect">
            <a:avLst/>
          </a:prstGeom>
          <a:noFill/>
          <a:ln w="9525">
            <a:noFill/>
            <a:miter lim="800000"/>
            <a:headEnd/>
            <a:tailEnd/>
          </a:ln>
          <a:effectLst/>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12" y="2786058"/>
            <a:ext cx="10969943" cy="1143000"/>
          </a:xfrm>
        </p:spPr>
        <p:txBody>
          <a:bodyPr/>
          <a:lstStyle/>
          <a:p>
            <a:r>
              <a:rPr lang="en-GB" dirty="0" smtClean="0"/>
              <a:t>Data Storage and Analysis</a:t>
            </a:r>
            <a:endParaRPr 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7085012" y="315686"/>
            <a:ext cx="3048000" cy="2656114"/>
          </a:xfrm>
        </p:spPr>
      </p:pic>
      <p:pic>
        <p:nvPicPr>
          <p:cNvPr id="1026" name="Picture 2" descr="C:\Users\user\Downloads\Preethi Pics\2017-01-06 12.01.3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79612" y="293914"/>
            <a:ext cx="4741333" cy="2667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13"/>
          <p:cNvSpPr txBox="1">
            <a:spLocks/>
          </p:cNvSpPr>
          <p:nvPr/>
        </p:nvSpPr>
        <p:spPr>
          <a:xfrm>
            <a:off x="1522413" y="2971800"/>
            <a:ext cx="9134391" cy="3429000"/>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smtClean="0"/>
              <a:t>PhD – India. </a:t>
            </a:r>
          </a:p>
          <a:p>
            <a:r>
              <a:rPr lang="en-US" dirty="0" smtClean="0"/>
              <a:t>Research Area – Mobile Computing, AI, Chaos Theory </a:t>
            </a:r>
            <a:r>
              <a:rPr lang="en-US" dirty="0" err="1" smtClean="0"/>
              <a:t>etc</a:t>
            </a:r>
            <a:r>
              <a:rPr lang="en-US" dirty="0" smtClean="0"/>
              <a:t>,.</a:t>
            </a:r>
          </a:p>
          <a:p>
            <a:r>
              <a:rPr lang="en-US" dirty="0" smtClean="0"/>
              <a:t>Project Fellow – Major Research Project. UGC Funded.</a:t>
            </a:r>
          </a:p>
          <a:p>
            <a:r>
              <a:rPr lang="en-US" dirty="0" err="1" smtClean="0"/>
              <a:t>Msc</a:t>
            </a:r>
            <a:r>
              <a:rPr lang="en-US" dirty="0" smtClean="0"/>
              <a:t>, </a:t>
            </a:r>
            <a:r>
              <a:rPr lang="en-US" dirty="0" err="1" smtClean="0"/>
              <a:t>M.Phil</a:t>
            </a:r>
            <a:r>
              <a:rPr lang="en-US" dirty="0" smtClean="0"/>
              <a:t>, MCA.</a:t>
            </a:r>
          </a:p>
          <a:p>
            <a:r>
              <a:rPr lang="en-US" dirty="0" smtClean="0"/>
              <a:t>O/A-Level ICT Teacher  in UAE Dubai – 3 years.</a:t>
            </a:r>
          </a:p>
          <a:p>
            <a:r>
              <a:rPr lang="en-US" dirty="0" smtClean="0"/>
              <a:t>My Publications: https</a:t>
            </a:r>
            <a:r>
              <a:rPr lang="en-US" dirty="0"/>
              <a:t>://scholar.google.com/citations?user=GNXKkUYAAAAJ&amp;hl=en</a:t>
            </a: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xmlns="" val="35941081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Current Hard Disk Drive</a:t>
            </a:r>
            <a:endParaRPr lang="en-US" dirty="0"/>
          </a:p>
        </p:txBody>
      </p:sp>
      <p:pic>
        <p:nvPicPr>
          <p:cNvPr id="11266" name="Picture 2"/>
          <p:cNvPicPr>
            <a:picLocks noChangeAspect="1" noChangeArrowheads="1"/>
          </p:cNvPicPr>
          <p:nvPr/>
        </p:nvPicPr>
        <p:blipFill>
          <a:blip r:embed="rId2"/>
          <a:srcRect/>
          <a:stretch>
            <a:fillRect/>
          </a:stretch>
        </p:blipFill>
        <p:spPr bwMode="auto">
          <a:xfrm>
            <a:off x="1618797" y="2143116"/>
            <a:ext cx="8727495" cy="3871930"/>
          </a:xfrm>
          <a:prstGeom prst="rect">
            <a:avLst/>
          </a:prstGeom>
          <a:noFill/>
          <a:ln w="9525">
            <a:noFill/>
            <a:miter lim="800000"/>
            <a:headEnd/>
            <a:tailEnd/>
          </a:ln>
          <a:effectLst/>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with Multiple disks</a:t>
            </a:r>
            <a:endParaRPr lang="en-US" dirty="0"/>
          </a:p>
        </p:txBody>
      </p:sp>
      <p:pic>
        <p:nvPicPr>
          <p:cNvPr id="12290" name="Picture 2"/>
          <p:cNvPicPr>
            <a:picLocks noChangeAspect="1" noChangeArrowheads="1"/>
          </p:cNvPicPr>
          <p:nvPr/>
        </p:nvPicPr>
        <p:blipFill>
          <a:blip r:embed="rId2"/>
          <a:srcRect/>
          <a:stretch>
            <a:fillRect/>
          </a:stretch>
        </p:blipFill>
        <p:spPr bwMode="auto">
          <a:xfrm>
            <a:off x="1333119" y="2000240"/>
            <a:ext cx="9822268" cy="4000528"/>
          </a:xfrm>
          <a:prstGeom prst="rect">
            <a:avLst/>
          </a:prstGeom>
          <a:noFill/>
          <a:ln w="9525">
            <a:noFill/>
            <a:miter lim="800000"/>
            <a:headEnd/>
            <a:tailEnd/>
          </a:ln>
          <a:effectLst/>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12" y="2643182"/>
            <a:ext cx="10969943" cy="1143000"/>
          </a:xfrm>
        </p:spPr>
        <p:txBody>
          <a:bodyPr/>
          <a:lstStyle/>
          <a:p>
            <a:r>
              <a:rPr lang="en-GB" dirty="0" smtClean="0"/>
              <a:t>Comparison with other systems</a:t>
            </a:r>
            <a:endParaRPr lang="en-US" dirty="0"/>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RDBMS</a:t>
            </a:r>
            <a:endParaRPr lang="en-US" dirty="0"/>
          </a:p>
        </p:txBody>
      </p:sp>
      <p:pic>
        <p:nvPicPr>
          <p:cNvPr id="13314" name="Picture 2"/>
          <p:cNvPicPr>
            <a:picLocks noChangeAspect="1" noChangeArrowheads="1"/>
          </p:cNvPicPr>
          <p:nvPr/>
        </p:nvPicPr>
        <p:blipFill>
          <a:blip r:embed="rId2"/>
          <a:srcRect/>
          <a:stretch>
            <a:fillRect/>
          </a:stretch>
        </p:blipFill>
        <p:spPr bwMode="auto">
          <a:xfrm>
            <a:off x="1333119" y="1714488"/>
            <a:ext cx="9472983" cy="4429156"/>
          </a:xfrm>
          <a:prstGeom prst="rect">
            <a:avLst/>
          </a:prstGeom>
          <a:noFill/>
          <a:ln w="9525">
            <a:noFill/>
            <a:miter lim="800000"/>
            <a:headEnd/>
            <a:tailEnd/>
          </a:ln>
          <a:effectLst/>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Grid Computing</a:t>
            </a:r>
            <a:endParaRPr lang="en-US" dirty="0"/>
          </a:p>
        </p:txBody>
      </p:sp>
      <p:pic>
        <p:nvPicPr>
          <p:cNvPr id="14338" name="Picture 2"/>
          <p:cNvPicPr>
            <a:picLocks noChangeAspect="1" noChangeArrowheads="1"/>
          </p:cNvPicPr>
          <p:nvPr/>
        </p:nvPicPr>
        <p:blipFill>
          <a:blip r:embed="rId2"/>
          <a:srcRect/>
          <a:stretch>
            <a:fillRect/>
          </a:stretch>
        </p:blipFill>
        <p:spPr bwMode="auto">
          <a:xfrm>
            <a:off x="1237894" y="1785926"/>
            <a:ext cx="9320620" cy="4357718"/>
          </a:xfrm>
          <a:prstGeom prst="rect">
            <a:avLst/>
          </a:prstGeom>
          <a:noFill/>
          <a:ln w="9525">
            <a:noFill/>
            <a:miter lim="800000"/>
            <a:headEnd/>
            <a:tailEnd/>
          </a:ln>
          <a:effectLst/>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Volunteer Computing</a:t>
            </a:r>
            <a:endParaRPr lang="en-US" dirty="0"/>
          </a:p>
        </p:txBody>
      </p:sp>
      <p:pic>
        <p:nvPicPr>
          <p:cNvPr id="1026" name="Picture 2"/>
          <p:cNvPicPr>
            <a:picLocks noChangeAspect="1" noChangeArrowheads="1"/>
          </p:cNvPicPr>
          <p:nvPr/>
        </p:nvPicPr>
        <p:blipFill>
          <a:blip r:embed="rId2"/>
          <a:srcRect/>
          <a:stretch>
            <a:fillRect/>
          </a:stretch>
        </p:blipFill>
        <p:spPr bwMode="auto">
          <a:xfrm>
            <a:off x="952217" y="2285992"/>
            <a:ext cx="10213989" cy="3286148"/>
          </a:xfrm>
          <a:prstGeom prst="rect">
            <a:avLst/>
          </a:prstGeom>
          <a:noFill/>
          <a:ln w="9525">
            <a:noFill/>
            <a:miter lim="800000"/>
            <a:headEnd/>
            <a:tailEnd/>
          </a:ln>
          <a:effectLst/>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538" y="2714620"/>
            <a:ext cx="10969943" cy="1143000"/>
          </a:xfrm>
        </p:spPr>
        <p:txBody>
          <a:bodyPr/>
          <a:lstStyle/>
          <a:p>
            <a:r>
              <a:rPr lang="en-GB" dirty="0" smtClean="0"/>
              <a:t>Apache </a:t>
            </a:r>
            <a:r>
              <a:rPr lang="en-GB" dirty="0" err="1" smtClean="0"/>
              <a:t>Hadoop</a:t>
            </a:r>
            <a:r>
              <a:rPr lang="en-GB" dirty="0" smtClean="0"/>
              <a:t> File System</a:t>
            </a:r>
            <a:endParaRPr 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a:t>
            </a:r>
            <a:r>
              <a:rPr lang="en-GB" dirty="0" err="1" smtClean="0"/>
              <a:t>Hadoop</a:t>
            </a:r>
            <a:r>
              <a:rPr lang="en-GB" dirty="0" smtClean="0"/>
              <a:t> in Brief</a:t>
            </a:r>
            <a:endParaRPr lang="en-US" dirty="0"/>
          </a:p>
        </p:txBody>
      </p:sp>
      <p:pic>
        <p:nvPicPr>
          <p:cNvPr id="2050" name="Picture 2"/>
          <p:cNvPicPr>
            <a:picLocks noChangeAspect="1" noChangeArrowheads="1"/>
          </p:cNvPicPr>
          <p:nvPr/>
        </p:nvPicPr>
        <p:blipFill>
          <a:blip r:embed="rId2"/>
          <a:srcRect/>
          <a:stretch>
            <a:fillRect/>
          </a:stretch>
        </p:blipFill>
        <p:spPr bwMode="auto">
          <a:xfrm>
            <a:off x="1428345" y="2071678"/>
            <a:ext cx="9236909" cy="4180599"/>
          </a:xfrm>
          <a:prstGeom prst="rect">
            <a:avLst/>
          </a:prstGeom>
          <a:noFill/>
          <a:ln w="9525">
            <a:noFill/>
            <a:miter lim="800000"/>
            <a:headEnd/>
            <a:tailEnd/>
          </a:ln>
          <a:effectLst/>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Hadoop</a:t>
            </a:r>
            <a:r>
              <a:rPr lang="en-GB" dirty="0" smtClean="0"/>
              <a:t> Projects</a:t>
            </a:r>
            <a:endParaRPr lang="en-US" dirty="0"/>
          </a:p>
        </p:txBody>
      </p:sp>
      <p:pic>
        <p:nvPicPr>
          <p:cNvPr id="3074" name="Picture 2"/>
          <p:cNvPicPr>
            <a:picLocks noChangeAspect="1" noChangeArrowheads="1"/>
          </p:cNvPicPr>
          <p:nvPr/>
        </p:nvPicPr>
        <p:blipFill>
          <a:blip r:embed="rId2"/>
          <a:srcRect/>
          <a:stretch>
            <a:fillRect/>
          </a:stretch>
        </p:blipFill>
        <p:spPr bwMode="auto">
          <a:xfrm>
            <a:off x="1237894" y="1857365"/>
            <a:ext cx="10189167" cy="4437329"/>
          </a:xfrm>
          <a:prstGeom prst="rect">
            <a:avLst/>
          </a:prstGeom>
          <a:noFill/>
          <a:ln w="9525">
            <a:noFill/>
            <a:miter lim="800000"/>
            <a:headEnd/>
            <a:tailEnd/>
          </a:ln>
          <a:effec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615" y="199136"/>
            <a:ext cx="4872991"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Big Data</a:t>
            </a:r>
            <a:r>
              <a:rPr sz="4000" u="heavy" spc="-45" dirty="0">
                <a:uFill>
                  <a:solidFill>
                    <a:srgbClr val="000000"/>
                  </a:solidFill>
                </a:uFill>
              </a:rPr>
              <a:t> </a:t>
            </a:r>
            <a:r>
              <a:rPr sz="4000" u="heavy" spc="-15" dirty="0">
                <a:uFill>
                  <a:solidFill>
                    <a:srgbClr val="000000"/>
                  </a:solidFill>
                </a:uFill>
              </a:rPr>
              <a:t>sources</a:t>
            </a:r>
            <a:endParaRPr sz="4000"/>
          </a:p>
        </p:txBody>
      </p:sp>
      <p:sp>
        <p:nvSpPr>
          <p:cNvPr id="3" name="object 3"/>
          <p:cNvSpPr txBox="1"/>
          <p:nvPr/>
        </p:nvSpPr>
        <p:spPr>
          <a:xfrm>
            <a:off x="914162" y="1676401"/>
            <a:ext cx="3555074" cy="453329"/>
          </a:xfrm>
          <a:prstGeom prst="rect">
            <a:avLst/>
          </a:prstGeom>
          <a:ln w="12700">
            <a:solidFill>
              <a:srgbClr val="000000"/>
            </a:solidFill>
          </a:ln>
        </p:spPr>
        <p:txBody>
          <a:bodyPr vert="horz" wrap="square" lIns="0" tIns="22225" rIns="0" bIns="0" rtlCol="0">
            <a:spAutoFit/>
          </a:bodyPr>
          <a:lstStyle/>
          <a:p>
            <a:pPr marL="575945">
              <a:lnSpc>
                <a:spcPct val="100000"/>
              </a:lnSpc>
              <a:spcBef>
                <a:spcPts val="175"/>
              </a:spcBef>
            </a:pPr>
            <a:r>
              <a:rPr sz="2800" spc="-15" dirty="0">
                <a:latin typeface="Carlito"/>
                <a:cs typeface="Carlito"/>
              </a:rPr>
              <a:t>Users</a:t>
            </a:r>
            <a:endParaRPr sz="2800">
              <a:latin typeface="Carlito"/>
              <a:cs typeface="Carlito"/>
            </a:endParaRPr>
          </a:p>
        </p:txBody>
      </p:sp>
      <p:sp>
        <p:nvSpPr>
          <p:cNvPr id="4" name="object 4"/>
          <p:cNvSpPr txBox="1"/>
          <p:nvPr/>
        </p:nvSpPr>
        <p:spPr>
          <a:xfrm>
            <a:off x="914162" y="2743200"/>
            <a:ext cx="3555074" cy="503343"/>
          </a:xfrm>
          <a:prstGeom prst="rect">
            <a:avLst/>
          </a:prstGeom>
          <a:ln w="12700">
            <a:solidFill>
              <a:srgbClr val="000000"/>
            </a:solidFill>
          </a:ln>
        </p:spPr>
        <p:txBody>
          <a:bodyPr vert="horz" wrap="square" lIns="0" tIns="71755" rIns="0" bIns="0" rtlCol="0">
            <a:spAutoFit/>
          </a:bodyPr>
          <a:lstStyle/>
          <a:p>
            <a:pPr marL="273685">
              <a:lnSpc>
                <a:spcPct val="100000"/>
              </a:lnSpc>
              <a:spcBef>
                <a:spcPts val="565"/>
              </a:spcBef>
            </a:pPr>
            <a:r>
              <a:rPr sz="2800" spc="-10" dirty="0">
                <a:latin typeface="Carlito"/>
                <a:cs typeface="Carlito"/>
              </a:rPr>
              <a:t>Application</a:t>
            </a:r>
            <a:endParaRPr sz="2800">
              <a:latin typeface="Carlito"/>
              <a:cs typeface="Carlito"/>
            </a:endParaRPr>
          </a:p>
        </p:txBody>
      </p:sp>
      <p:sp>
        <p:nvSpPr>
          <p:cNvPr id="5" name="object 5"/>
          <p:cNvSpPr txBox="1"/>
          <p:nvPr/>
        </p:nvSpPr>
        <p:spPr>
          <a:xfrm>
            <a:off x="914162" y="3733800"/>
            <a:ext cx="3555074" cy="503343"/>
          </a:xfrm>
          <a:prstGeom prst="rect">
            <a:avLst/>
          </a:prstGeom>
          <a:ln w="12700">
            <a:solidFill>
              <a:srgbClr val="000000"/>
            </a:solidFill>
          </a:ln>
        </p:spPr>
        <p:txBody>
          <a:bodyPr vert="horz" wrap="square" lIns="0" tIns="71755" rIns="0" bIns="0" rtlCol="0">
            <a:spAutoFit/>
          </a:bodyPr>
          <a:lstStyle/>
          <a:p>
            <a:pPr marL="458470">
              <a:lnSpc>
                <a:spcPct val="100000"/>
              </a:lnSpc>
              <a:spcBef>
                <a:spcPts val="565"/>
              </a:spcBef>
            </a:pPr>
            <a:r>
              <a:rPr sz="2800" spc="-25" dirty="0">
                <a:latin typeface="Carlito"/>
                <a:cs typeface="Carlito"/>
              </a:rPr>
              <a:t>Systems</a:t>
            </a:r>
            <a:endParaRPr sz="2800">
              <a:latin typeface="Carlito"/>
              <a:cs typeface="Carlito"/>
            </a:endParaRPr>
          </a:p>
        </p:txBody>
      </p:sp>
      <p:sp>
        <p:nvSpPr>
          <p:cNvPr id="6" name="object 6"/>
          <p:cNvSpPr txBox="1"/>
          <p:nvPr/>
        </p:nvSpPr>
        <p:spPr>
          <a:xfrm>
            <a:off x="914162" y="4724401"/>
            <a:ext cx="3555074" cy="453970"/>
          </a:xfrm>
          <a:prstGeom prst="rect">
            <a:avLst/>
          </a:prstGeom>
          <a:ln w="12700">
            <a:solidFill>
              <a:srgbClr val="000000"/>
            </a:solidFill>
          </a:ln>
        </p:spPr>
        <p:txBody>
          <a:bodyPr vert="horz" wrap="square" lIns="0" tIns="22860" rIns="0" bIns="0" rtlCol="0">
            <a:spAutoFit/>
          </a:bodyPr>
          <a:lstStyle/>
          <a:p>
            <a:pPr marL="412750">
              <a:lnSpc>
                <a:spcPct val="100000"/>
              </a:lnSpc>
              <a:spcBef>
                <a:spcPts val="180"/>
              </a:spcBef>
            </a:pPr>
            <a:r>
              <a:rPr sz="2800" spc="-15" dirty="0">
                <a:latin typeface="Carlito"/>
                <a:cs typeface="Carlito"/>
              </a:rPr>
              <a:t>Sensors</a:t>
            </a:r>
            <a:endParaRPr sz="2800">
              <a:latin typeface="Carlito"/>
              <a:cs typeface="Carlito"/>
            </a:endParaRPr>
          </a:p>
        </p:txBody>
      </p:sp>
      <p:sp>
        <p:nvSpPr>
          <p:cNvPr id="7" name="object 7"/>
          <p:cNvSpPr txBox="1"/>
          <p:nvPr/>
        </p:nvSpPr>
        <p:spPr>
          <a:xfrm>
            <a:off x="6195986" y="2438400"/>
            <a:ext cx="4977104" cy="1167627"/>
          </a:xfrm>
          <a:prstGeom prst="rect">
            <a:avLst/>
          </a:prstGeom>
          <a:ln w="25400">
            <a:solidFill>
              <a:srgbClr val="000000"/>
            </a:solidFill>
          </a:ln>
        </p:spPr>
        <p:txBody>
          <a:bodyPr vert="horz" wrap="square" lIns="0" tIns="5715" rIns="0" bIns="0" rtlCol="0">
            <a:spAutoFit/>
          </a:bodyPr>
          <a:lstStyle/>
          <a:p>
            <a:pPr>
              <a:lnSpc>
                <a:spcPct val="100000"/>
              </a:lnSpc>
              <a:spcBef>
                <a:spcPts val="45"/>
              </a:spcBef>
            </a:pPr>
            <a:endParaRPr sz="2750">
              <a:latin typeface="Times New Roman"/>
              <a:cs typeface="Times New Roman"/>
            </a:endParaRPr>
          </a:p>
          <a:p>
            <a:pPr marL="941069" marR="488315" indent="-544830">
              <a:lnSpc>
                <a:spcPct val="100000"/>
              </a:lnSpc>
            </a:pPr>
            <a:r>
              <a:rPr sz="2400" spc="-15" dirty="0">
                <a:latin typeface="Carlito"/>
                <a:cs typeface="Carlito"/>
              </a:rPr>
              <a:t>Large </a:t>
            </a:r>
            <a:r>
              <a:rPr sz="2400" dirty="0">
                <a:latin typeface="Carlito"/>
                <a:cs typeface="Carlito"/>
              </a:rPr>
              <a:t>and </a:t>
            </a:r>
            <a:r>
              <a:rPr sz="2400" spc="-10" dirty="0">
                <a:latin typeface="Carlito"/>
                <a:cs typeface="Carlito"/>
              </a:rPr>
              <a:t>growing</a:t>
            </a:r>
            <a:r>
              <a:rPr sz="2400" spc="-65" dirty="0">
                <a:latin typeface="Carlito"/>
                <a:cs typeface="Carlito"/>
              </a:rPr>
              <a:t> </a:t>
            </a:r>
            <a:r>
              <a:rPr sz="2400" spc="-5" dirty="0">
                <a:latin typeface="Carlito"/>
                <a:cs typeface="Carlito"/>
              </a:rPr>
              <a:t>files  </a:t>
            </a:r>
            <a:r>
              <a:rPr sz="2400" dirty="0">
                <a:latin typeface="Carlito"/>
                <a:cs typeface="Carlito"/>
              </a:rPr>
              <a:t>(Big </a:t>
            </a:r>
            <a:r>
              <a:rPr sz="2400" spc="-15" dirty="0">
                <a:latin typeface="Carlito"/>
                <a:cs typeface="Carlito"/>
              </a:rPr>
              <a:t>data</a:t>
            </a:r>
            <a:r>
              <a:rPr sz="2400" spc="-55" dirty="0">
                <a:latin typeface="Carlito"/>
                <a:cs typeface="Carlito"/>
              </a:rPr>
              <a:t> </a:t>
            </a:r>
            <a:r>
              <a:rPr sz="2400" spc="-5" dirty="0">
                <a:latin typeface="Carlito"/>
                <a:cs typeface="Carlito"/>
              </a:rPr>
              <a:t>files)</a:t>
            </a:r>
            <a:endParaRPr sz="2400">
              <a:latin typeface="Carlito"/>
              <a:cs typeface="Carlito"/>
            </a:endParaRPr>
          </a:p>
        </p:txBody>
      </p:sp>
      <p:sp>
        <p:nvSpPr>
          <p:cNvPr id="8" name="object 8"/>
          <p:cNvSpPr/>
          <p:nvPr/>
        </p:nvSpPr>
        <p:spPr>
          <a:xfrm>
            <a:off x="4570809" y="1676400"/>
            <a:ext cx="1117309" cy="3581400"/>
          </a:xfrm>
          <a:custGeom>
            <a:avLst/>
            <a:gdLst/>
            <a:ahLst/>
            <a:cxnLst/>
            <a:rect l="l" t="t" r="r" b="b"/>
            <a:pathLst>
              <a:path w="838200" h="3581400">
                <a:moveTo>
                  <a:pt x="0" y="0"/>
                </a:moveTo>
                <a:lnTo>
                  <a:pt x="75349" y="1124"/>
                </a:lnTo>
                <a:lnTo>
                  <a:pt x="146261" y="4366"/>
                </a:lnTo>
                <a:lnTo>
                  <a:pt x="211553" y="9529"/>
                </a:lnTo>
                <a:lnTo>
                  <a:pt x="270044" y="16417"/>
                </a:lnTo>
                <a:lnTo>
                  <a:pt x="320552" y="24833"/>
                </a:lnTo>
                <a:lnTo>
                  <a:pt x="361893" y="34581"/>
                </a:lnTo>
                <a:lnTo>
                  <a:pt x="412349" y="57286"/>
                </a:lnTo>
                <a:lnTo>
                  <a:pt x="419100" y="69850"/>
                </a:lnTo>
                <a:lnTo>
                  <a:pt x="419100" y="1720850"/>
                </a:lnTo>
                <a:lnTo>
                  <a:pt x="425850" y="1733413"/>
                </a:lnTo>
                <a:lnTo>
                  <a:pt x="476306" y="1756118"/>
                </a:lnTo>
                <a:lnTo>
                  <a:pt x="517647" y="1765866"/>
                </a:lnTo>
                <a:lnTo>
                  <a:pt x="568155" y="1774282"/>
                </a:lnTo>
                <a:lnTo>
                  <a:pt x="626646" y="1781170"/>
                </a:lnTo>
                <a:lnTo>
                  <a:pt x="691938" y="1786333"/>
                </a:lnTo>
                <a:lnTo>
                  <a:pt x="762850" y="1789575"/>
                </a:lnTo>
                <a:lnTo>
                  <a:pt x="838200" y="1790700"/>
                </a:lnTo>
                <a:lnTo>
                  <a:pt x="762850" y="1791824"/>
                </a:lnTo>
                <a:lnTo>
                  <a:pt x="691938" y="1795066"/>
                </a:lnTo>
                <a:lnTo>
                  <a:pt x="626646" y="1800229"/>
                </a:lnTo>
                <a:lnTo>
                  <a:pt x="568155" y="1807117"/>
                </a:lnTo>
                <a:lnTo>
                  <a:pt x="517647" y="1815533"/>
                </a:lnTo>
                <a:lnTo>
                  <a:pt x="476306" y="1825281"/>
                </a:lnTo>
                <a:lnTo>
                  <a:pt x="425850" y="1847986"/>
                </a:lnTo>
                <a:lnTo>
                  <a:pt x="419100" y="1860550"/>
                </a:lnTo>
                <a:lnTo>
                  <a:pt x="419100" y="3511550"/>
                </a:lnTo>
                <a:lnTo>
                  <a:pt x="412349" y="3524113"/>
                </a:lnTo>
                <a:lnTo>
                  <a:pt x="392886" y="3535935"/>
                </a:lnTo>
                <a:lnTo>
                  <a:pt x="320552" y="3556566"/>
                </a:lnTo>
                <a:lnTo>
                  <a:pt x="270044" y="3564982"/>
                </a:lnTo>
                <a:lnTo>
                  <a:pt x="211553" y="3571870"/>
                </a:lnTo>
                <a:lnTo>
                  <a:pt x="146261" y="3577033"/>
                </a:lnTo>
                <a:lnTo>
                  <a:pt x="75349" y="3580275"/>
                </a:lnTo>
                <a:lnTo>
                  <a:pt x="0" y="3581400"/>
                </a:lnTo>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xmlns="" val="11789344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What we will cover in this presentation?</a:t>
            </a:r>
            <a:endParaRPr lang="en-US" dirty="0"/>
          </a:p>
        </p:txBody>
      </p:sp>
      <p:sp>
        <p:nvSpPr>
          <p:cNvPr id="14" name="Content Placeholder 13"/>
          <p:cNvSpPr>
            <a:spLocks noGrp="1"/>
          </p:cNvSpPr>
          <p:nvPr>
            <p:ph idx="1"/>
          </p:nvPr>
        </p:nvSpPr>
        <p:spPr/>
        <p:txBody>
          <a:bodyPr/>
          <a:lstStyle/>
          <a:p>
            <a:r>
              <a:rPr lang="en-US" dirty="0" smtClean="0"/>
              <a:t>What is Big Data?</a:t>
            </a:r>
          </a:p>
          <a:p>
            <a:r>
              <a:rPr lang="en-US" dirty="0" smtClean="0"/>
              <a:t>How is it different from “small data”?</a:t>
            </a:r>
          </a:p>
          <a:p>
            <a:r>
              <a:rPr lang="en-US" dirty="0" smtClean="0"/>
              <a:t>How will it impact our lives?</a:t>
            </a:r>
          </a:p>
          <a:p>
            <a:r>
              <a:rPr lang="en-US" dirty="0" smtClean="0"/>
              <a:t>Is it a good thing? </a:t>
            </a:r>
          </a:p>
          <a:p>
            <a:r>
              <a:rPr lang="en-US" dirty="0" smtClean="0"/>
              <a:t>Big Data sources</a:t>
            </a:r>
          </a:p>
          <a:p>
            <a:r>
              <a:rPr lang="en-US" dirty="0" smtClean="0"/>
              <a:t>Tools, Applications</a:t>
            </a:r>
          </a:p>
          <a:p>
            <a:r>
              <a:rPr lang="en-US" dirty="0" smtClean="0"/>
              <a:t>Risks, Benefits and Future of Big Data</a:t>
            </a:r>
            <a:endParaRPr lang="en-US" dirty="0"/>
          </a:p>
          <a:p>
            <a:endParaRPr lang="en-US" dirty="0" smtClean="0"/>
          </a:p>
          <a:p>
            <a:endParaRPr lang="en-US" dirty="0"/>
          </a:p>
        </p:txBody>
      </p:sp>
    </p:spTree>
    <p:extLst>
      <p:ext uri="{BB962C8B-B14F-4D97-AF65-F5344CB8AC3E}">
        <p14:creationId xmlns:p14="http://schemas.microsoft.com/office/powerpoint/2010/main" xmlns="" val="21391325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1412" y="228600"/>
            <a:ext cx="9608857"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Data generation </a:t>
            </a:r>
            <a:r>
              <a:rPr sz="4000" u="heavy" dirty="0">
                <a:uFill>
                  <a:solidFill>
                    <a:srgbClr val="000000"/>
                  </a:solidFill>
                </a:uFill>
              </a:rPr>
              <a:t>points </a:t>
            </a:r>
            <a:r>
              <a:rPr sz="4000" u="heavy" spc="-5" dirty="0">
                <a:uFill>
                  <a:solidFill>
                    <a:srgbClr val="000000"/>
                  </a:solidFill>
                </a:uFill>
              </a:rPr>
              <a:t>Examples</a:t>
            </a:r>
            <a:endParaRPr sz="4000" dirty="0"/>
          </a:p>
        </p:txBody>
      </p:sp>
      <p:sp>
        <p:nvSpPr>
          <p:cNvPr id="3" name="object 3"/>
          <p:cNvSpPr/>
          <p:nvPr/>
        </p:nvSpPr>
        <p:spPr>
          <a:xfrm>
            <a:off x="203147" y="19812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25"/>
                </a:lnTo>
                <a:lnTo>
                  <a:pt x="2793380" y="507380"/>
                </a:lnTo>
                <a:lnTo>
                  <a:pt x="2765125" y="526420"/>
                </a:lnTo>
                <a:lnTo>
                  <a:pt x="2730500" y="533400"/>
                </a:lnTo>
                <a:lnTo>
                  <a:pt x="88900" y="533400"/>
                </a:lnTo>
                <a:lnTo>
                  <a:pt x="54296" y="526420"/>
                </a:lnTo>
                <a:lnTo>
                  <a:pt x="26038" y="507380"/>
                </a:lnTo>
                <a:lnTo>
                  <a:pt x="6986" y="479125"/>
                </a:lnTo>
                <a:lnTo>
                  <a:pt x="0" y="444500"/>
                </a:lnTo>
                <a:lnTo>
                  <a:pt x="0" y="88900"/>
                </a:lnTo>
                <a:close/>
              </a:path>
            </a:pathLst>
          </a:custGeom>
          <a:ln w="25400">
            <a:solidFill>
              <a:srgbClr val="000000"/>
            </a:solidFill>
          </a:ln>
        </p:spPr>
        <p:txBody>
          <a:bodyPr wrap="square" lIns="0" tIns="0" rIns="0" bIns="0" rtlCol="0"/>
          <a:lstStyle/>
          <a:p>
            <a:endParaRPr/>
          </a:p>
        </p:txBody>
      </p:sp>
      <p:sp>
        <p:nvSpPr>
          <p:cNvPr id="4" name="object 4"/>
          <p:cNvSpPr/>
          <p:nvPr/>
        </p:nvSpPr>
        <p:spPr>
          <a:xfrm>
            <a:off x="203147" y="33528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25"/>
                </a:lnTo>
                <a:lnTo>
                  <a:pt x="2793380" y="507380"/>
                </a:lnTo>
                <a:lnTo>
                  <a:pt x="2765125" y="526420"/>
                </a:lnTo>
                <a:lnTo>
                  <a:pt x="2730500" y="533400"/>
                </a:lnTo>
                <a:lnTo>
                  <a:pt x="88900" y="533400"/>
                </a:lnTo>
                <a:lnTo>
                  <a:pt x="54296" y="526420"/>
                </a:lnTo>
                <a:lnTo>
                  <a:pt x="26038" y="507380"/>
                </a:lnTo>
                <a:lnTo>
                  <a:pt x="6986" y="479125"/>
                </a:lnTo>
                <a:lnTo>
                  <a:pt x="0" y="444500"/>
                </a:lnTo>
                <a:lnTo>
                  <a:pt x="0" y="88900"/>
                </a:lnTo>
                <a:close/>
              </a:path>
            </a:pathLst>
          </a:custGeom>
          <a:ln w="25400">
            <a:solidFill>
              <a:srgbClr val="000000"/>
            </a:solidFill>
          </a:ln>
        </p:spPr>
        <p:txBody>
          <a:bodyPr wrap="square" lIns="0" tIns="0" rIns="0" bIns="0" rtlCol="0"/>
          <a:lstStyle/>
          <a:p>
            <a:endParaRPr/>
          </a:p>
        </p:txBody>
      </p:sp>
      <p:sp>
        <p:nvSpPr>
          <p:cNvPr id="5" name="object 5"/>
          <p:cNvSpPr/>
          <p:nvPr/>
        </p:nvSpPr>
        <p:spPr>
          <a:xfrm>
            <a:off x="203147" y="40386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25"/>
                </a:lnTo>
                <a:lnTo>
                  <a:pt x="2793380" y="507380"/>
                </a:lnTo>
                <a:lnTo>
                  <a:pt x="2765125" y="526420"/>
                </a:lnTo>
                <a:lnTo>
                  <a:pt x="2730500" y="533400"/>
                </a:lnTo>
                <a:lnTo>
                  <a:pt x="88900" y="533400"/>
                </a:lnTo>
                <a:lnTo>
                  <a:pt x="54296" y="526420"/>
                </a:lnTo>
                <a:lnTo>
                  <a:pt x="26038" y="507380"/>
                </a:lnTo>
                <a:lnTo>
                  <a:pt x="6986" y="479125"/>
                </a:lnTo>
                <a:lnTo>
                  <a:pt x="0" y="444500"/>
                </a:lnTo>
                <a:lnTo>
                  <a:pt x="0" y="88900"/>
                </a:lnTo>
                <a:close/>
              </a:path>
            </a:pathLst>
          </a:custGeom>
          <a:ln w="25400">
            <a:solidFill>
              <a:srgbClr val="000000"/>
            </a:solidFill>
          </a:ln>
        </p:spPr>
        <p:txBody>
          <a:bodyPr wrap="square" lIns="0" tIns="0" rIns="0" bIns="0" rtlCol="0"/>
          <a:lstStyle/>
          <a:p>
            <a:endParaRPr/>
          </a:p>
        </p:txBody>
      </p:sp>
      <p:sp>
        <p:nvSpPr>
          <p:cNvPr id="6" name="object 6"/>
          <p:cNvSpPr/>
          <p:nvPr/>
        </p:nvSpPr>
        <p:spPr>
          <a:xfrm>
            <a:off x="203147" y="26670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25"/>
                </a:lnTo>
                <a:lnTo>
                  <a:pt x="2793380" y="507380"/>
                </a:lnTo>
                <a:lnTo>
                  <a:pt x="2765125" y="526420"/>
                </a:lnTo>
                <a:lnTo>
                  <a:pt x="2730500" y="533400"/>
                </a:lnTo>
                <a:lnTo>
                  <a:pt x="88900" y="533400"/>
                </a:lnTo>
                <a:lnTo>
                  <a:pt x="54296" y="526420"/>
                </a:lnTo>
                <a:lnTo>
                  <a:pt x="26038" y="507380"/>
                </a:lnTo>
                <a:lnTo>
                  <a:pt x="6986" y="479125"/>
                </a:lnTo>
                <a:lnTo>
                  <a:pt x="0" y="444500"/>
                </a:lnTo>
                <a:lnTo>
                  <a:pt x="0" y="88900"/>
                </a:lnTo>
                <a:close/>
              </a:path>
            </a:pathLst>
          </a:custGeom>
          <a:ln w="25400">
            <a:solidFill>
              <a:srgbClr val="000000"/>
            </a:solidFill>
          </a:ln>
        </p:spPr>
        <p:txBody>
          <a:bodyPr wrap="square" lIns="0" tIns="0" rIns="0" bIns="0" rtlCol="0"/>
          <a:lstStyle/>
          <a:p>
            <a:endParaRPr/>
          </a:p>
        </p:txBody>
      </p:sp>
      <p:sp>
        <p:nvSpPr>
          <p:cNvPr id="8" name="object 8"/>
          <p:cNvSpPr/>
          <p:nvPr/>
        </p:nvSpPr>
        <p:spPr>
          <a:xfrm>
            <a:off x="203147" y="54102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03"/>
                </a:lnTo>
                <a:lnTo>
                  <a:pt x="2793380" y="507361"/>
                </a:lnTo>
                <a:lnTo>
                  <a:pt x="2765125" y="526413"/>
                </a:lnTo>
                <a:lnTo>
                  <a:pt x="2730500" y="533400"/>
                </a:lnTo>
                <a:lnTo>
                  <a:pt x="88900" y="533400"/>
                </a:lnTo>
                <a:lnTo>
                  <a:pt x="54296" y="526413"/>
                </a:lnTo>
                <a:lnTo>
                  <a:pt x="26038" y="507361"/>
                </a:lnTo>
                <a:lnTo>
                  <a:pt x="6986" y="479103"/>
                </a:lnTo>
                <a:lnTo>
                  <a:pt x="0" y="444500"/>
                </a:lnTo>
                <a:lnTo>
                  <a:pt x="0" y="88900"/>
                </a:lnTo>
                <a:close/>
              </a:path>
            </a:pathLst>
          </a:custGeom>
          <a:ln w="25400">
            <a:solidFill>
              <a:srgbClr val="000000"/>
            </a:solidFill>
          </a:ln>
        </p:spPr>
        <p:txBody>
          <a:bodyPr wrap="square" lIns="0" tIns="0" rIns="0" bIns="0" rtlCol="0"/>
          <a:lstStyle/>
          <a:p>
            <a:endParaRPr/>
          </a:p>
        </p:txBody>
      </p:sp>
      <p:sp>
        <p:nvSpPr>
          <p:cNvPr id="9" name="object 9"/>
          <p:cNvSpPr/>
          <p:nvPr/>
        </p:nvSpPr>
        <p:spPr>
          <a:xfrm>
            <a:off x="203147" y="4724400"/>
            <a:ext cx="3758221" cy="533400"/>
          </a:xfrm>
          <a:custGeom>
            <a:avLst/>
            <a:gdLst/>
            <a:ahLst/>
            <a:cxnLst/>
            <a:rect l="l" t="t" r="r" b="b"/>
            <a:pathLst>
              <a:path w="2819400" h="533400">
                <a:moveTo>
                  <a:pt x="0" y="88900"/>
                </a:moveTo>
                <a:lnTo>
                  <a:pt x="6986" y="54274"/>
                </a:lnTo>
                <a:lnTo>
                  <a:pt x="26038" y="26019"/>
                </a:lnTo>
                <a:lnTo>
                  <a:pt x="54296" y="6979"/>
                </a:lnTo>
                <a:lnTo>
                  <a:pt x="88900" y="0"/>
                </a:lnTo>
                <a:lnTo>
                  <a:pt x="2730500" y="0"/>
                </a:lnTo>
                <a:lnTo>
                  <a:pt x="2765125" y="6979"/>
                </a:lnTo>
                <a:lnTo>
                  <a:pt x="2793380" y="26019"/>
                </a:lnTo>
                <a:lnTo>
                  <a:pt x="2812420" y="54274"/>
                </a:lnTo>
                <a:lnTo>
                  <a:pt x="2819400" y="88900"/>
                </a:lnTo>
                <a:lnTo>
                  <a:pt x="2819400" y="444500"/>
                </a:lnTo>
                <a:lnTo>
                  <a:pt x="2812420" y="479125"/>
                </a:lnTo>
                <a:lnTo>
                  <a:pt x="2793380" y="507380"/>
                </a:lnTo>
                <a:lnTo>
                  <a:pt x="2765125" y="526420"/>
                </a:lnTo>
                <a:lnTo>
                  <a:pt x="2730500" y="533400"/>
                </a:lnTo>
                <a:lnTo>
                  <a:pt x="88900" y="533400"/>
                </a:lnTo>
                <a:lnTo>
                  <a:pt x="54296" y="526420"/>
                </a:lnTo>
                <a:lnTo>
                  <a:pt x="26038" y="507380"/>
                </a:lnTo>
                <a:lnTo>
                  <a:pt x="6986" y="479125"/>
                </a:lnTo>
                <a:lnTo>
                  <a:pt x="0" y="444500"/>
                </a:lnTo>
                <a:lnTo>
                  <a:pt x="0" y="88900"/>
                </a:lnTo>
                <a:close/>
              </a:path>
            </a:pathLst>
          </a:custGeom>
          <a:ln w="25400">
            <a:solidFill>
              <a:srgbClr val="000000"/>
            </a:solidFill>
          </a:ln>
        </p:spPr>
        <p:txBody>
          <a:bodyPr wrap="square" lIns="0" tIns="0" rIns="0" bIns="0" rtlCol="0"/>
          <a:lstStyle/>
          <a:p>
            <a:endParaRPr/>
          </a:p>
        </p:txBody>
      </p:sp>
      <p:sp>
        <p:nvSpPr>
          <p:cNvPr id="10" name="object 10"/>
          <p:cNvSpPr txBox="1"/>
          <p:nvPr/>
        </p:nvSpPr>
        <p:spPr>
          <a:xfrm>
            <a:off x="693273" y="2066367"/>
            <a:ext cx="2963375" cy="3783728"/>
          </a:xfrm>
          <a:prstGeom prst="rect">
            <a:avLst/>
          </a:prstGeom>
        </p:spPr>
        <p:txBody>
          <a:bodyPr vert="horz" wrap="square" lIns="0" tIns="13335" rIns="0" bIns="0" rtlCol="0">
            <a:spAutoFit/>
          </a:bodyPr>
          <a:lstStyle/>
          <a:p>
            <a:pPr marL="635" algn="ctr">
              <a:lnSpc>
                <a:spcPct val="100000"/>
              </a:lnSpc>
              <a:spcBef>
                <a:spcPts val="105"/>
              </a:spcBef>
            </a:pPr>
            <a:r>
              <a:rPr sz="2000" dirty="0">
                <a:latin typeface="Carlito"/>
                <a:cs typeface="Carlito"/>
              </a:rPr>
              <a:t>Mobile</a:t>
            </a:r>
            <a:r>
              <a:rPr sz="2000" spc="-25" dirty="0">
                <a:latin typeface="Carlito"/>
                <a:cs typeface="Carlito"/>
              </a:rPr>
              <a:t> </a:t>
            </a:r>
            <a:r>
              <a:rPr sz="2000" spc="-5" dirty="0">
                <a:latin typeface="Carlito"/>
                <a:cs typeface="Carlito"/>
              </a:rPr>
              <a:t>Devices</a:t>
            </a:r>
            <a:endParaRPr sz="2000" dirty="0">
              <a:latin typeface="Carlito"/>
              <a:cs typeface="Carlito"/>
            </a:endParaRPr>
          </a:p>
          <a:p>
            <a:pPr marL="12700" marR="5080" algn="ctr">
              <a:lnSpc>
                <a:spcPct val="225000"/>
              </a:lnSpc>
            </a:pPr>
            <a:r>
              <a:rPr sz="2000" spc="-5" dirty="0">
                <a:latin typeface="Carlito"/>
                <a:cs typeface="Carlito"/>
              </a:rPr>
              <a:t>Microphones  </a:t>
            </a:r>
            <a:r>
              <a:rPr sz="2000" spc="-10" dirty="0">
                <a:latin typeface="Carlito"/>
                <a:cs typeface="Carlito"/>
              </a:rPr>
              <a:t>Readers/Scanners  </a:t>
            </a:r>
            <a:r>
              <a:rPr sz="2000" dirty="0">
                <a:latin typeface="Carlito"/>
                <a:cs typeface="Carlito"/>
              </a:rPr>
              <a:t>Science </a:t>
            </a:r>
            <a:r>
              <a:rPr sz="2000" spc="-5" dirty="0">
                <a:latin typeface="Carlito"/>
                <a:cs typeface="Carlito"/>
              </a:rPr>
              <a:t>facilities  </a:t>
            </a:r>
            <a:r>
              <a:rPr sz="2000" spc="-10" dirty="0">
                <a:latin typeface="Carlito"/>
                <a:cs typeface="Carlito"/>
              </a:rPr>
              <a:t>Programs/</a:t>
            </a:r>
            <a:r>
              <a:rPr sz="2000" spc="-80" dirty="0">
                <a:latin typeface="Carlito"/>
                <a:cs typeface="Carlito"/>
              </a:rPr>
              <a:t> </a:t>
            </a:r>
            <a:r>
              <a:rPr sz="2000" spc="-10" dirty="0">
                <a:latin typeface="Carlito"/>
                <a:cs typeface="Carlito"/>
              </a:rPr>
              <a:t>Software  </a:t>
            </a:r>
            <a:r>
              <a:rPr sz="2000" dirty="0">
                <a:latin typeface="Carlito"/>
                <a:cs typeface="Carlito"/>
              </a:rPr>
              <a:t>Social Media  </a:t>
            </a:r>
            <a:r>
              <a:rPr sz="2000" spc="-10" dirty="0">
                <a:latin typeface="Carlito"/>
                <a:cs typeface="Carlito"/>
              </a:rPr>
              <a:t>Cameras</a:t>
            </a:r>
            <a:endParaRPr sz="2000" dirty="0">
              <a:latin typeface="Carlito"/>
              <a:cs typeface="Carlito"/>
            </a:endParaRPr>
          </a:p>
        </p:txBody>
      </p:sp>
      <p:sp>
        <p:nvSpPr>
          <p:cNvPr id="11" name="object 11"/>
          <p:cNvSpPr/>
          <p:nvPr/>
        </p:nvSpPr>
        <p:spPr>
          <a:xfrm>
            <a:off x="5484971" y="1752600"/>
            <a:ext cx="6297560" cy="4876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10979322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6971" y="207086"/>
            <a:ext cx="5413023"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Big Data</a:t>
            </a:r>
            <a:r>
              <a:rPr sz="4000" u="heavy" spc="-254" dirty="0">
                <a:uFill>
                  <a:solidFill>
                    <a:srgbClr val="000000"/>
                  </a:solidFill>
                </a:uFill>
              </a:rPr>
              <a:t> </a:t>
            </a:r>
            <a:r>
              <a:rPr sz="4000" u="heavy" spc="-5" dirty="0">
                <a:uFill>
                  <a:solidFill>
                    <a:srgbClr val="000000"/>
                  </a:solidFill>
                </a:uFill>
              </a:rPr>
              <a:t>Analytics</a:t>
            </a:r>
            <a:endParaRPr sz="4000"/>
          </a:p>
        </p:txBody>
      </p:sp>
      <p:sp>
        <p:nvSpPr>
          <p:cNvPr id="3" name="object 3"/>
          <p:cNvSpPr txBox="1"/>
          <p:nvPr/>
        </p:nvSpPr>
        <p:spPr>
          <a:xfrm>
            <a:off x="714401" y="1558798"/>
            <a:ext cx="9762064" cy="4051750"/>
          </a:xfrm>
          <a:prstGeom prst="rect">
            <a:avLst/>
          </a:prstGeom>
        </p:spPr>
        <p:txBody>
          <a:bodyPr vert="horz" wrap="square" lIns="0" tIns="12065" rIns="0" bIns="0" rtlCol="0">
            <a:spAutoFit/>
          </a:bodyPr>
          <a:lstStyle/>
          <a:p>
            <a:pPr marL="355600" indent="-342900">
              <a:lnSpc>
                <a:spcPct val="100000"/>
              </a:lnSpc>
              <a:spcBef>
                <a:spcPts val="95"/>
              </a:spcBef>
              <a:buFont typeface="Arial"/>
              <a:buChar char="•"/>
              <a:tabLst>
                <a:tab pos="354965" algn="l"/>
                <a:tab pos="355600" algn="l"/>
              </a:tabLst>
            </a:pPr>
            <a:r>
              <a:rPr sz="2200" spc="-5" dirty="0">
                <a:latin typeface="Trebuchet MS"/>
                <a:cs typeface="Trebuchet MS"/>
              </a:rPr>
              <a:t>Examining large </a:t>
            </a:r>
            <a:r>
              <a:rPr sz="2200" spc="-10" dirty="0">
                <a:latin typeface="Trebuchet MS"/>
                <a:cs typeface="Trebuchet MS"/>
              </a:rPr>
              <a:t>amount </a:t>
            </a:r>
            <a:r>
              <a:rPr sz="2200" spc="-5" dirty="0">
                <a:latin typeface="Trebuchet MS"/>
                <a:cs typeface="Trebuchet MS"/>
              </a:rPr>
              <a:t>of</a:t>
            </a:r>
            <a:r>
              <a:rPr sz="2200" spc="-25" dirty="0">
                <a:latin typeface="Trebuchet MS"/>
                <a:cs typeface="Trebuchet MS"/>
              </a:rPr>
              <a:t> </a:t>
            </a:r>
            <a:r>
              <a:rPr sz="2200" spc="-5" dirty="0">
                <a:latin typeface="Trebuchet MS"/>
                <a:cs typeface="Trebuchet MS"/>
              </a:rPr>
              <a:t>data</a:t>
            </a:r>
            <a:endParaRPr sz="2200">
              <a:latin typeface="Trebuchet MS"/>
              <a:cs typeface="Trebuchet MS"/>
            </a:endParaRPr>
          </a:p>
          <a:p>
            <a:pPr>
              <a:lnSpc>
                <a:spcPct val="100000"/>
              </a:lnSpc>
              <a:spcBef>
                <a:spcPts val="30"/>
              </a:spcBef>
              <a:buFont typeface="Arial"/>
              <a:buChar char="•"/>
            </a:pPr>
            <a:endParaRPr sz="2250">
              <a:latin typeface="Trebuchet MS"/>
              <a:cs typeface="Trebuchet MS"/>
            </a:endParaRPr>
          </a:p>
          <a:p>
            <a:pPr marL="355600" indent="-342900">
              <a:lnSpc>
                <a:spcPct val="100000"/>
              </a:lnSpc>
              <a:buFont typeface="Arial"/>
              <a:buChar char="•"/>
              <a:tabLst>
                <a:tab pos="354965" algn="l"/>
                <a:tab pos="355600" algn="l"/>
              </a:tabLst>
            </a:pPr>
            <a:r>
              <a:rPr sz="2200" spc="-5" dirty="0">
                <a:latin typeface="Trebuchet MS"/>
                <a:cs typeface="Trebuchet MS"/>
              </a:rPr>
              <a:t>Appropriate</a:t>
            </a:r>
            <a:r>
              <a:rPr sz="2200" spc="-20" dirty="0">
                <a:latin typeface="Trebuchet MS"/>
                <a:cs typeface="Trebuchet MS"/>
              </a:rPr>
              <a:t> </a:t>
            </a:r>
            <a:r>
              <a:rPr sz="2200" spc="-10" dirty="0">
                <a:latin typeface="Trebuchet MS"/>
                <a:cs typeface="Trebuchet MS"/>
              </a:rPr>
              <a:t>information</a:t>
            </a:r>
            <a:endParaRPr sz="2200">
              <a:latin typeface="Trebuchet MS"/>
              <a:cs typeface="Trebuchet MS"/>
            </a:endParaRPr>
          </a:p>
          <a:p>
            <a:pPr>
              <a:lnSpc>
                <a:spcPct val="100000"/>
              </a:lnSpc>
              <a:spcBef>
                <a:spcPts val="25"/>
              </a:spcBef>
              <a:buFont typeface="Arial"/>
              <a:buChar char="•"/>
            </a:pPr>
            <a:endParaRPr sz="2250">
              <a:latin typeface="Trebuchet MS"/>
              <a:cs typeface="Trebuchet MS"/>
            </a:endParaRPr>
          </a:p>
          <a:p>
            <a:pPr marL="355600" indent="-342900">
              <a:lnSpc>
                <a:spcPct val="100000"/>
              </a:lnSpc>
              <a:buFont typeface="Arial"/>
              <a:buChar char="•"/>
              <a:tabLst>
                <a:tab pos="354965" algn="l"/>
                <a:tab pos="355600" algn="l"/>
              </a:tabLst>
            </a:pPr>
            <a:r>
              <a:rPr sz="2200" spc="-5" dirty="0">
                <a:latin typeface="Trebuchet MS"/>
                <a:cs typeface="Trebuchet MS"/>
              </a:rPr>
              <a:t>Identification of </a:t>
            </a:r>
            <a:r>
              <a:rPr sz="2200" spc="-10" dirty="0">
                <a:latin typeface="Trebuchet MS"/>
                <a:cs typeface="Trebuchet MS"/>
              </a:rPr>
              <a:t>hidden </a:t>
            </a:r>
            <a:r>
              <a:rPr sz="2200" spc="-5" dirty="0">
                <a:latin typeface="Trebuchet MS"/>
                <a:cs typeface="Trebuchet MS"/>
              </a:rPr>
              <a:t>patterns, </a:t>
            </a:r>
            <a:r>
              <a:rPr sz="2200" spc="-10" dirty="0">
                <a:latin typeface="Trebuchet MS"/>
                <a:cs typeface="Trebuchet MS"/>
              </a:rPr>
              <a:t>unknown</a:t>
            </a:r>
            <a:r>
              <a:rPr sz="2200" spc="-5" dirty="0">
                <a:latin typeface="Trebuchet MS"/>
                <a:cs typeface="Trebuchet MS"/>
              </a:rPr>
              <a:t> </a:t>
            </a:r>
            <a:r>
              <a:rPr sz="2200" spc="-10" dirty="0">
                <a:latin typeface="Trebuchet MS"/>
                <a:cs typeface="Trebuchet MS"/>
              </a:rPr>
              <a:t>correlations</a:t>
            </a:r>
            <a:endParaRPr sz="2200">
              <a:latin typeface="Trebuchet MS"/>
              <a:cs typeface="Trebuchet MS"/>
            </a:endParaRPr>
          </a:p>
          <a:p>
            <a:pPr>
              <a:lnSpc>
                <a:spcPct val="100000"/>
              </a:lnSpc>
              <a:spcBef>
                <a:spcPts val="30"/>
              </a:spcBef>
              <a:buFont typeface="Arial"/>
              <a:buChar char="•"/>
            </a:pPr>
            <a:endParaRPr sz="2250">
              <a:latin typeface="Trebuchet MS"/>
              <a:cs typeface="Trebuchet MS"/>
            </a:endParaRPr>
          </a:p>
          <a:p>
            <a:pPr marL="355600" indent="-342900">
              <a:lnSpc>
                <a:spcPct val="100000"/>
              </a:lnSpc>
              <a:buFont typeface="Arial"/>
              <a:buChar char="•"/>
              <a:tabLst>
                <a:tab pos="354965" algn="l"/>
                <a:tab pos="355600" algn="l"/>
              </a:tabLst>
            </a:pPr>
            <a:r>
              <a:rPr sz="2200" spc="-10" dirty="0">
                <a:latin typeface="Trebuchet MS"/>
                <a:cs typeface="Trebuchet MS"/>
              </a:rPr>
              <a:t>Competitive</a:t>
            </a:r>
            <a:r>
              <a:rPr sz="2200" spc="-20" dirty="0">
                <a:latin typeface="Trebuchet MS"/>
                <a:cs typeface="Trebuchet MS"/>
              </a:rPr>
              <a:t> </a:t>
            </a:r>
            <a:r>
              <a:rPr sz="2200" spc="-10" dirty="0">
                <a:latin typeface="Trebuchet MS"/>
                <a:cs typeface="Trebuchet MS"/>
              </a:rPr>
              <a:t>advantage</a:t>
            </a:r>
            <a:endParaRPr sz="2200">
              <a:latin typeface="Trebuchet MS"/>
              <a:cs typeface="Trebuchet MS"/>
            </a:endParaRPr>
          </a:p>
          <a:p>
            <a:pPr>
              <a:lnSpc>
                <a:spcPct val="100000"/>
              </a:lnSpc>
              <a:spcBef>
                <a:spcPts val="30"/>
              </a:spcBef>
              <a:buFont typeface="Arial"/>
              <a:buChar char="•"/>
            </a:pPr>
            <a:endParaRPr sz="2250">
              <a:latin typeface="Trebuchet MS"/>
              <a:cs typeface="Trebuchet MS"/>
            </a:endParaRPr>
          </a:p>
          <a:p>
            <a:pPr marL="355600" indent="-342900">
              <a:lnSpc>
                <a:spcPct val="100000"/>
              </a:lnSpc>
              <a:buFont typeface="Arial"/>
              <a:buChar char="•"/>
              <a:tabLst>
                <a:tab pos="354965" algn="l"/>
                <a:tab pos="355600" algn="l"/>
              </a:tabLst>
            </a:pPr>
            <a:r>
              <a:rPr sz="2200" spc="-5" dirty="0">
                <a:latin typeface="Trebuchet MS"/>
                <a:cs typeface="Trebuchet MS"/>
              </a:rPr>
              <a:t>Better </a:t>
            </a:r>
            <a:r>
              <a:rPr sz="2200" spc="-10" dirty="0">
                <a:latin typeface="Trebuchet MS"/>
                <a:cs typeface="Trebuchet MS"/>
              </a:rPr>
              <a:t>business decisions: </a:t>
            </a:r>
            <a:r>
              <a:rPr sz="2200" spc="-5" dirty="0">
                <a:latin typeface="Trebuchet MS"/>
                <a:cs typeface="Trebuchet MS"/>
              </a:rPr>
              <a:t>strategic </a:t>
            </a:r>
            <a:r>
              <a:rPr sz="2200" spc="-10" dirty="0">
                <a:latin typeface="Trebuchet MS"/>
                <a:cs typeface="Trebuchet MS"/>
              </a:rPr>
              <a:t>and</a:t>
            </a:r>
            <a:r>
              <a:rPr sz="2200" spc="50" dirty="0">
                <a:latin typeface="Trebuchet MS"/>
                <a:cs typeface="Trebuchet MS"/>
              </a:rPr>
              <a:t> </a:t>
            </a:r>
            <a:r>
              <a:rPr sz="2200" spc="-5" dirty="0">
                <a:latin typeface="Trebuchet MS"/>
                <a:cs typeface="Trebuchet MS"/>
              </a:rPr>
              <a:t>operational</a:t>
            </a:r>
            <a:endParaRPr sz="2200">
              <a:latin typeface="Trebuchet MS"/>
              <a:cs typeface="Trebuchet MS"/>
            </a:endParaRPr>
          </a:p>
          <a:p>
            <a:pPr>
              <a:lnSpc>
                <a:spcPct val="100000"/>
              </a:lnSpc>
              <a:spcBef>
                <a:spcPts val="25"/>
              </a:spcBef>
              <a:buFont typeface="Arial"/>
              <a:buChar char="•"/>
            </a:pPr>
            <a:endParaRPr sz="2250">
              <a:latin typeface="Trebuchet MS"/>
              <a:cs typeface="Trebuchet MS"/>
            </a:endParaRPr>
          </a:p>
          <a:p>
            <a:pPr marL="355600" indent="-342900">
              <a:lnSpc>
                <a:spcPts val="2380"/>
              </a:lnSpc>
              <a:buFont typeface="Arial"/>
              <a:buChar char="•"/>
              <a:tabLst>
                <a:tab pos="354965" algn="l"/>
                <a:tab pos="355600" algn="l"/>
                <a:tab pos="3096260" algn="l"/>
              </a:tabLst>
            </a:pPr>
            <a:r>
              <a:rPr sz="2200" spc="-5" dirty="0">
                <a:latin typeface="Trebuchet MS"/>
                <a:cs typeface="Trebuchet MS"/>
              </a:rPr>
              <a:t>Effective</a:t>
            </a:r>
            <a:r>
              <a:rPr sz="2200" spc="-10" dirty="0">
                <a:latin typeface="Trebuchet MS"/>
                <a:cs typeface="Trebuchet MS"/>
              </a:rPr>
              <a:t> marketing,	</a:t>
            </a:r>
            <a:r>
              <a:rPr sz="2200" spc="-5" dirty="0">
                <a:latin typeface="Trebuchet MS"/>
                <a:cs typeface="Trebuchet MS"/>
              </a:rPr>
              <a:t>customer satisfaction,</a:t>
            </a:r>
            <a:r>
              <a:rPr sz="2200" spc="-45" dirty="0">
                <a:latin typeface="Trebuchet MS"/>
                <a:cs typeface="Trebuchet MS"/>
              </a:rPr>
              <a:t> </a:t>
            </a:r>
            <a:r>
              <a:rPr sz="2200" spc="-10" dirty="0">
                <a:latin typeface="Trebuchet MS"/>
                <a:cs typeface="Trebuchet MS"/>
              </a:rPr>
              <a:t>increased</a:t>
            </a:r>
            <a:endParaRPr sz="2200">
              <a:latin typeface="Trebuchet MS"/>
              <a:cs typeface="Trebuchet MS"/>
            </a:endParaRPr>
          </a:p>
          <a:p>
            <a:pPr marL="355600">
              <a:lnSpc>
                <a:spcPts val="2380"/>
              </a:lnSpc>
            </a:pPr>
            <a:r>
              <a:rPr sz="2200" spc="-5" dirty="0">
                <a:latin typeface="Trebuchet MS"/>
                <a:cs typeface="Trebuchet MS"/>
              </a:rPr>
              <a:t>revenue</a:t>
            </a:r>
            <a:endParaRPr sz="2200">
              <a:latin typeface="Trebuchet MS"/>
              <a:cs typeface="Trebuchet MS"/>
            </a:endParaRPr>
          </a:p>
        </p:txBody>
      </p:sp>
    </p:spTree>
    <p:extLst>
      <p:ext uri="{BB962C8B-B14F-4D97-AF65-F5344CB8AC3E}">
        <p14:creationId xmlns:p14="http://schemas.microsoft.com/office/powerpoint/2010/main" xmlns="" val="30460581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958" y="1121584"/>
            <a:ext cx="10612742" cy="5160645"/>
          </a:xfrm>
          <a:prstGeom prst="rect">
            <a:avLst/>
          </a:prstGeom>
        </p:spPr>
        <p:txBody>
          <a:bodyPr vert="horz" wrap="square" lIns="0" tIns="118110" rIns="0" bIns="0" rtlCol="0">
            <a:spAutoFit/>
          </a:bodyPr>
          <a:lstStyle/>
          <a:p>
            <a:pPr marL="355600" indent="-342900">
              <a:lnSpc>
                <a:spcPct val="100000"/>
              </a:lnSpc>
              <a:spcBef>
                <a:spcPts val="930"/>
              </a:spcBef>
              <a:buFont typeface="Arial"/>
              <a:buChar char="•"/>
              <a:tabLst>
                <a:tab pos="354965" algn="l"/>
                <a:tab pos="355600" algn="l"/>
              </a:tabLst>
            </a:pPr>
            <a:r>
              <a:rPr sz="3200" spc="-5" dirty="0">
                <a:latin typeface="Carlito"/>
                <a:cs typeface="Carlito"/>
              </a:rPr>
              <a:t>Where </a:t>
            </a:r>
            <a:r>
              <a:rPr sz="3200" spc="-10" dirty="0">
                <a:latin typeface="Carlito"/>
                <a:cs typeface="Carlito"/>
              </a:rPr>
              <a:t>processing </a:t>
            </a:r>
            <a:r>
              <a:rPr sz="3200" dirty="0">
                <a:latin typeface="Carlito"/>
                <a:cs typeface="Carlito"/>
              </a:rPr>
              <a:t>is</a:t>
            </a:r>
            <a:r>
              <a:rPr sz="3200" spc="-15" dirty="0">
                <a:latin typeface="Carlito"/>
                <a:cs typeface="Carlito"/>
              </a:rPr>
              <a:t> </a:t>
            </a:r>
            <a:r>
              <a:rPr sz="3200" b="1" spc="-15" dirty="0">
                <a:latin typeface="Carlito"/>
                <a:cs typeface="Carlito"/>
              </a:rPr>
              <a:t>hosted</a:t>
            </a:r>
            <a:r>
              <a:rPr sz="3200" spc="-15" dirty="0">
                <a:latin typeface="Carlito"/>
                <a:cs typeface="Carlito"/>
              </a:rPr>
              <a:t>?</a:t>
            </a:r>
            <a:endParaRPr sz="3200">
              <a:latin typeface="Carlito"/>
              <a:cs typeface="Carlito"/>
            </a:endParaRPr>
          </a:p>
          <a:p>
            <a:pPr marL="756285" lvl="1" indent="-287020">
              <a:lnSpc>
                <a:spcPct val="100000"/>
              </a:lnSpc>
              <a:spcBef>
                <a:spcPts val="620"/>
              </a:spcBef>
              <a:buFont typeface="Arial"/>
              <a:buChar char="–"/>
              <a:tabLst>
                <a:tab pos="756920" algn="l"/>
              </a:tabLst>
            </a:pPr>
            <a:r>
              <a:rPr sz="2400" spc="-10" dirty="0">
                <a:latin typeface="Carlito"/>
                <a:cs typeface="Carlito"/>
              </a:rPr>
              <a:t>Distributed Servers </a:t>
            </a:r>
            <a:r>
              <a:rPr sz="2400" dirty="0">
                <a:latin typeface="Carlito"/>
                <a:cs typeface="Carlito"/>
              </a:rPr>
              <a:t>/ </a:t>
            </a:r>
            <a:r>
              <a:rPr sz="2400" spc="-5" dirty="0">
                <a:latin typeface="Carlito"/>
                <a:cs typeface="Carlito"/>
              </a:rPr>
              <a:t>Cloud </a:t>
            </a:r>
            <a:r>
              <a:rPr sz="2400" dirty="0">
                <a:latin typeface="Carlito"/>
                <a:cs typeface="Carlito"/>
              </a:rPr>
              <a:t>(e.g. </a:t>
            </a:r>
            <a:r>
              <a:rPr sz="2400" spc="-10" dirty="0">
                <a:latin typeface="Carlito"/>
                <a:cs typeface="Carlito"/>
              </a:rPr>
              <a:t>Amazon</a:t>
            </a:r>
            <a:r>
              <a:rPr sz="2400" spc="-80" dirty="0">
                <a:latin typeface="Carlito"/>
                <a:cs typeface="Carlito"/>
              </a:rPr>
              <a:t> </a:t>
            </a:r>
            <a:r>
              <a:rPr sz="2400" spc="-10" dirty="0">
                <a:latin typeface="Carlito"/>
                <a:cs typeface="Carlito"/>
              </a:rPr>
              <a:t>EC2)</a:t>
            </a:r>
            <a:endParaRPr sz="2400">
              <a:latin typeface="Carlito"/>
              <a:cs typeface="Carlito"/>
            </a:endParaRPr>
          </a:p>
          <a:p>
            <a:pPr marL="355600" indent="-342900">
              <a:lnSpc>
                <a:spcPct val="100000"/>
              </a:lnSpc>
              <a:spcBef>
                <a:spcPts val="725"/>
              </a:spcBef>
              <a:buFont typeface="Arial"/>
              <a:buChar char="•"/>
              <a:tabLst>
                <a:tab pos="354965" algn="l"/>
                <a:tab pos="355600" algn="l"/>
              </a:tabLst>
            </a:pPr>
            <a:r>
              <a:rPr sz="3200" spc="-10" dirty="0">
                <a:latin typeface="Carlito"/>
                <a:cs typeface="Carlito"/>
              </a:rPr>
              <a:t>Where </a:t>
            </a:r>
            <a:r>
              <a:rPr sz="3200" spc="-20" dirty="0">
                <a:latin typeface="Carlito"/>
                <a:cs typeface="Carlito"/>
              </a:rPr>
              <a:t>data </a:t>
            </a:r>
            <a:r>
              <a:rPr sz="3200" dirty="0">
                <a:latin typeface="Carlito"/>
                <a:cs typeface="Carlito"/>
              </a:rPr>
              <a:t>is</a:t>
            </a:r>
            <a:r>
              <a:rPr sz="3200" spc="-5" dirty="0">
                <a:latin typeface="Carlito"/>
                <a:cs typeface="Carlito"/>
              </a:rPr>
              <a:t> </a:t>
            </a:r>
            <a:r>
              <a:rPr sz="3200" b="1" spc="-15" dirty="0">
                <a:latin typeface="Carlito"/>
                <a:cs typeface="Carlito"/>
              </a:rPr>
              <a:t>stored</a:t>
            </a:r>
            <a:r>
              <a:rPr sz="3200" spc="-15" dirty="0">
                <a:latin typeface="Carlito"/>
                <a:cs typeface="Carlito"/>
              </a:rPr>
              <a:t>?</a:t>
            </a:r>
            <a:endParaRPr sz="3200">
              <a:latin typeface="Carlito"/>
              <a:cs typeface="Carlito"/>
            </a:endParaRPr>
          </a:p>
          <a:p>
            <a:pPr marL="756285" lvl="1" indent="-287020">
              <a:lnSpc>
                <a:spcPct val="100000"/>
              </a:lnSpc>
              <a:spcBef>
                <a:spcPts val="620"/>
              </a:spcBef>
              <a:buFont typeface="Arial"/>
              <a:buChar char="–"/>
              <a:tabLst>
                <a:tab pos="756920" algn="l"/>
              </a:tabLst>
            </a:pPr>
            <a:r>
              <a:rPr sz="2400" spc="-10" dirty="0">
                <a:latin typeface="Carlito"/>
                <a:cs typeface="Carlito"/>
              </a:rPr>
              <a:t>Distributed </a:t>
            </a:r>
            <a:r>
              <a:rPr sz="2400" spc="-20" dirty="0">
                <a:latin typeface="Carlito"/>
                <a:cs typeface="Carlito"/>
              </a:rPr>
              <a:t>Storage </a:t>
            </a:r>
            <a:r>
              <a:rPr sz="2400" dirty="0">
                <a:latin typeface="Carlito"/>
                <a:cs typeface="Carlito"/>
              </a:rPr>
              <a:t>(e.g. </a:t>
            </a:r>
            <a:r>
              <a:rPr sz="2400" spc="-10" dirty="0">
                <a:latin typeface="Carlito"/>
                <a:cs typeface="Carlito"/>
              </a:rPr>
              <a:t>Amazon</a:t>
            </a:r>
            <a:r>
              <a:rPr sz="2400" spc="-55" dirty="0">
                <a:latin typeface="Carlito"/>
                <a:cs typeface="Carlito"/>
              </a:rPr>
              <a:t> </a:t>
            </a:r>
            <a:r>
              <a:rPr sz="2400" spc="-5" dirty="0">
                <a:latin typeface="Carlito"/>
                <a:cs typeface="Carlito"/>
              </a:rPr>
              <a:t>S3)</a:t>
            </a:r>
            <a:endParaRPr sz="2400">
              <a:latin typeface="Carlito"/>
              <a:cs typeface="Carlito"/>
            </a:endParaRPr>
          </a:p>
          <a:p>
            <a:pPr marL="355600" indent="-342900">
              <a:lnSpc>
                <a:spcPct val="100000"/>
              </a:lnSpc>
              <a:spcBef>
                <a:spcPts val="725"/>
              </a:spcBef>
              <a:buFont typeface="Arial"/>
              <a:buChar char="•"/>
              <a:tabLst>
                <a:tab pos="354965" algn="l"/>
                <a:tab pos="355600" algn="l"/>
              </a:tabLst>
            </a:pPr>
            <a:r>
              <a:rPr sz="3200" spc="-5" dirty="0">
                <a:latin typeface="Carlito"/>
                <a:cs typeface="Carlito"/>
              </a:rPr>
              <a:t>What </a:t>
            </a:r>
            <a:r>
              <a:rPr sz="3200" spc="-10" dirty="0">
                <a:latin typeface="Carlito"/>
                <a:cs typeface="Carlito"/>
              </a:rPr>
              <a:t>is </a:t>
            </a:r>
            <a:r>
              <a:rPr sz="3200" dirty="0">
                <a:latin typeface="Carlito"/>
                <a:cs typeface="Carlito"/>
              </a:rPr>
              <a:t>the </a:t>
            </a:r>
            <a:r>
              <a:rPr sz="3200" b="1" spc="-10" dirty="0">
                <a:latin typeface="Carlito"/>
                <a:cs typeface="Carlito"/>
              </a:rPr>
              <a:t>programming</a:t>
            </a:r>
            <a:r>
              <a:rPr sz="3200" b="1" spc="-55" dirty="0">
                <a:latin typeface="Carlito"/>
                <a:cs typeface="Carlito"/>
              </a:rPr>
              <a:t> </a:t>
            </a:r>
            <a:r>
              <a:rPr sz="3200" b="1" spc="-5" dirty="0">
                <a:latin typeface="Carlito"/>
                <a:cs typeface="Carlito"/>
              </a:rPr>
              <a:t>model</a:t>
            </a:r>
            <a:r>
              <a:rPr sz="3200" spc="-5" dirty="0">
                <a:latin typeface="Carlito"/>
                <a:cs typeface="Carlito"/>
              </a:rPr>
              <a:t>?</a:t>
            </a:r>
            <a:endParaRPr sz="3200">
              <a:latin typeface="Carlito"/>
              <a:cs typeface="Carlito"/>
            </a:endParaRPr>
          </a:p>
          <a:p>
            <a:pPr marL="756285" lvl="1" indent="-287020">
              <a:lnSpc>
                <a:spcPct val="100000"/>
              </a:lnSpc>
              <a:spcBef>
                <a:spcPts val="620"/>
              </a:spcBef>
              <a:buFont typeface="Arial"/>
              <a:buChar char="–"/>
              <a:tabLst>
                <a:tab pos="756920" algn="l"/>
              </a:tabLst>
            </a:pPr>
            <a:r>
              <a:rPr sz="2400" spc="-10" dirty="0">
                <a:latin typeface="Carlito"/>
                <a:cs typeface="Carlito"/>
              </a:rPr>
              <a:t>Distributed Processing </a:t>
            </a:r>
            <a:r>
              <a:rPr sz="2400" dirty="0">
                <a:latin typeface="Carlito"/>
                <a:cs typeface="Carlito"/>
              </a:rPr>
              <a:t>(e.g.</a:t>
            </a:r>
            <a:r>
              <a:rPr sz="2400" spc="-55" dirty="0">
                <a:latin typeface="Carlito"/>
                <a:cs typeface="Carlito"/>
              </a:rPr>
              <a:t> </a:t>
            </a:r>
            <a:r>
              <a:rPr sz="2400" spc="-5" dirty="0">
                <a:latin typeface="Carlito"/>
                <a:cs typeface="Carlito"/>
              </a:rPr>
              <a:t>MapReduce)</a:t>
            </a:r>
            <a:endParaRPr sz="2400">
              <a:latin typeface="Carlito"/>
              <a:cs typeface="Carlito"/>
            </a:endParaRPr>
          </a:p>
          <a:p>
            <a:pPr marL="355600" indent="-342900">
              <a:lnSpc>
                <a:spcPct val="100000"/>
              </a:lnSpc>
              <a:spcBef>
                <a:spcPts val="725"/>
              </a:spcBef>
              <a:buFont typeface="Arial"/>
              <a:buChar char="•"/>
              <a:tabLst>
                <a:tab pos="354965" algn="l"/>
                <a:tab pos="355600" algn="l"/>
              </a:tabLst>
            </a:pPr>
            <a:r>
              <a:rPr sz="3200" spc="-5" dirty="0">
                <a:latin typeface="Carlito"/>
                <a:cs typeface="Carlito"/>
              </a:rPr>
              <a:t>How </a:t>
            </a:r>
            <a:r>
              <a:rPr sz="3200" spc="-20" dirty="0">
                <a:latin typeface="Carlito"/>
                <a:cs typeface="Carlito"/>
              </a:rPr>
              <a:t>data </a:t>
            </a:r>
            <a:r>
              <a:rPr sz="3200" dirty="0">
                <a:latin typeface="Carlito"/>
                <a:cs typeface="Carlito"/>
              </a:rPr>
              <a:t>is </a:t>
            </a:r>
            <a:r>
              <a:rPr sz="3200" b="1" spc="-15" dirty="0">
                <a:latin typeface="Carlito"/>
                <a:cs typeface="Carlito"/>
              </a:rPr>
              <a:t>stored </a:t>
            </a:r>
            <a:r>
              <a:rPr sz="3200" b="1" dirty="0">
                <a:latin typeface="Carlito"/>
                <a:cs typeface="Carlito"/>
              </a:rPr>
              <a:t>&amp;</a:t>
            </a:r>
            <a:r>
              <a:rPr sz="3200" b="1" spc="5" dirty="0">
                <a:latin typeface="Carlito"/>
                <a:cs typeface="Carlito"/>
              </a:rPr>
              <a:t> </a:t>
            </a:r>
            <a:r>
              <a:rPr sz="3200" b="1" spc="-20" dirty="0">
                <a:latin typeface="Carlito"/>
                <a:cs typeface="Carlito"/>
              </a:rPr>
              <a:t>indexed</a:t>
            </a:r>
            <a:r>
              <a:rPr sz="3200" spc="-20" dirty="0">
                <a:latin typeface="Carlito"/>
                <a:cs typeface="Carlito"/>
              </a:rPr>
              <a:t>?</a:t>
            </a:r>
            <a:endParaRPr sz="3200">
              <a:latin typeface="Carlito"/>
              <a:cs typeface="Carlito"/>
            </a:endParaRPr>
          </a:p>
          <a:p>
            <a:pPr marL="756285" lvl="1" indent="-287020">
              <a:lnSpc>
                <a:spcPct val="100000"/>
              </a:lnSpc>
              <a:spcBef>
                <a:spcPts val="620"/>
              </a:spcBef>
              <a:buFont typeface="Arial"/>
              <a:buChar char="–"/>
              <a:tabLst>
                <a:tab pos="756920" algn="l"/>
              </a:tabLst>
            </a:pPr>
            <a:r>
              <a:rPr sz="2400" spc="-10" dirty="0">
                <a:latin typeface="Carlito"/>
                <a:cs typeface="Carlito"/>
              </a:rPr>
              <a:t>High-performance </a:t>
            </a:r>
            <a:r>
              <a:rPr sz="2400" spc="-5" dirty="0">
                <a:latin typeface="Carlito"/>
                <a:cs typeface="Carlito"/>
              </a:rPr>
              <a:t>schema-free </a:t>
            </a:r>
            <a:r>
              <a:rPr sz="2400" spc="-10" dirty="0">
                <a:latin typeface="Carlito"/>
                <a:cs typeface="Carlito"/>
              </a:rPr>
              <a:t>databases </a:t>
            </a:r>
            <a:r>
              <a:rPr sz="2400" dirty="0">
                <a:latin typeface="Carlito"/>
                <a:cs typeface="Carlito"/>
              </a:rPr>
              <a:t>(e.g.</a:t>
            </a:r>
            <a:r>
              <a:rPr sz="2400" spc="5" dirty="0">
                <a:latin typeface="Carlito"/>
                <a:cs typeface="Carlito"/>
              </a:rPr>
              <a:t> </a:t>
            </a:r>
            <a:r>
              <a:rPr sz="2400" spc="-5" dirty="0">
                <a:latin typeface="Carlito"/>
                <a:cs typeface="Carlito"/>
              </a:rPr>
              <a:t>MongoDB)</a:t>
            </a:r>
            <a:endParaRPr sz="2400">
              <a:latin typeface="Carlito"/>
              <a:cs typeface="Carlito"/>
            </a:endParaRPr>
          </a:p>
          <a:p>
            <a:pPr marL="355600" indent="-342900">
              <a:lnSpc>
                <a:spcPct val="100000"/>
              </a:lnSpc>
              <a:spcBef>
                <a:spcPts val="730"/>
              </a:spcBef>
              <a:buFont typeface="Arial"/>
              <a:buChar char="•"/>
              <a:tabLst>
                <a:tab pos="354965" algn="l"/>
                <a:tab pos="355600" algn="l"/>
              </a:tabLst>
            </a:pPr>
            <a:r>
              <a:rPr sz="3200" spc="-5" dirty="0">
                <a:latin typeface="Carlito"/>
                <a:cs typeface="Carlito"/>
              </a:rPr>
              <a:t>What </a:t>
            </a:r>
            <a:r>
              <a:rPr sz="3200" spc="-15" dirty="0">
                <a:latin typeface="Carlito"/>
                <a:cs typeface="Carlito"/>
              </a:rPr>
              <a:t>operations are performed </a:t>
            </a:r>
            <a:r>
              <a:rPr sz="3200" dirty="0">
                <a:latin typeface="Carlito"/>
                <a:cs typeface="Carlito"/>
              </a:rPr>
              <a:t>on </a:t>
            </a:r>
            <a:r>
              <a:rPr sz="3200" spc="-15" dirty="0">
                <a:latin typeface="Carlito"/>
                <a:cs typeface="Carlito"/>
              </a:rPr>
              <a:t>data?</a:t>
            </a:r>
            <a:endParaRPr sz="3200">
              <a:latin typeface="Carlito"/>
              <a:cs typeface="Carlito"/>
            </a:endParaRPr>
          </a:p>
          <a:p>
            <a:pPr marL="756285" lvl="1" indent="-287020">
              <a:lnSpc>
                <a:spcPct val="100000"/>
              </a:lnSpc>
              <a:spcBef>
                <a:spcPts val="620"/>
              </a:spcBef>
              <a:buFont typeface="Arial"/>
              <a:buChar char="–"/>
              <a:tabLst>
                <a:tab pos="756920" algn="l"/>
              </a:tabLst>
            </a:pPr>
            <a:r>
              <a:rPr sz="2400" dirty="0">
                <a:latin typeface="Carlito"/>
                <a:cs typeface="Carlito"/>
              </a:rPr>
              <a:t>Analytic / </a:t>
            </a:r>
            <a:r>
              <a:rPr sz="2400" spc="-5" dirty="0">
                <a:latin typeface="Carlito"/>
                <a:cs typeface="Carlito"/>
              </a:rPr>
              <a:t>Semantic</a:t>
            </a:r>
            <a:r>
              <a:rPr sz="2400" spc="-70" dirty="0">
                <a:latin typeface="Carlito"/>
                <a:cs typeface="Carlito"/>
              </a:rPr>
              <a:t> </a:t>
            </a:r>
            <a:r>
              <a:rPr sz="2400" spc="-10" dirty="0">
                <a:latin typeface="Carlito"/>
                <a:cs typeface="Carlito"/>
              </a:rPr>
              <a:t>Processing</a:t>
            </a:r>
            <a:endParaRPr sz="2400">
              <a:latin typeface="Carlito"/>
              <a:cs typeface="Carlito"/>
            </a:endParaRPr>
          </a:p>
        </p:txBody>
      </p:sp>
      <p:sp>
        <p:nvSpPr>
          <p:cNvPr id="3" name="object 3"/>
          <p:cNvSpPr txBox="1">
            <a:spLocks noGrp="1"/>
          </p:cNvSpPr>
          <p:nvPr>
            <p:ph type="title"/>
          </p:nvPr>
        </p:nvSpPr>
        <p:spPr>
          <a:xfrm>
            <a:off x="1539672" y="228600"/>
            <a:ext cx="7743314" cy="627736"/>
          </a:xfrm>
          <a:prstGeom prst="rect">
            <a:avLst/>
          </a:prstGeom>
        </p:spPr>
        <p:txBody>
          <a:bodyPr vert="horz" wrap="square" lIns="0" tIns="12065" rIns="0" bIns="0" rtlCol="0">
            <a:spAutoFit/>
          </a:bodyPr>
          <a:lstStyle/>
          <a:p>
            <a:pPr marL="1349375" marR="5080" indent="-1337310">
              <a:lnSpc>
                <a:spcPct val="100000"/>
              </a:lnSpc>
              <a:spcBef>
                <a:spcPts val="95"/>
              </a:spcBef>
            </a:pPr>
            <a:r>
              <a:rPr sz="4000" u="heavy" spc="-65" dirty="0">
                <a:uFill>
                  <a:solidFill>
                    <a:srgbClr val="000000"/>
                  </a:solidFill>
                </a:uFill>
              </a:rPr>
              <a:t>Types </a:t>
            </a:r>
            <a:r>
              <a:rPr sz="4000" u="heavy" spc="-5" dirty="0">
                <a:uFill>
                  <a:solidFill>
                    <a:srgbClr val="000000"/>
                  </a:solidFill>
                </a:uFill>
              </a:rPr>
              <a:t>of </a:t>
            </a:r>
            <a:r>
              <a:rPr sz="4000" u="heavy" dirty="0">
                <a:uFill>
                  <a:solidFill>
                    <a:srgbClr val="000000"/>
                  </a:solidFill>
                </a:uFill>
              </a:rPr>
              <a:t>tools </a:t>
            </a:r>
            <a:r>
              <a:rPr sz="4000" u="heavy" spc="-5" dirty="0">
                <a:uFill>
                  <a:solidFill>
                    <a:srgbClr val="000000"/>
                  </a:solidFill>
                </a:uFill>
              </a:rPr>
              <a:t>used </a:t>
            </a:r>
            <a:r>
              <a:rPr sz="4000" u="heavy" dirty="0" smtClean="0">
                <a:uFill>
                  <a:solidFill>
                    <a:srgbClr val="000000"/>
                  </a:solidFill>
                </a:uFill>
              </a:rPr>
              <a:t>in</a:t>
            </a:r>
            <a:r>
              <a:rPr sz="4000" dirty="0" smtClean="0"/>
              <a:t> </a:t>
            </a:r>
            <a:r>
              <a:rPr sz="4000" u="heavy" spc="-5" dirty="0">
                <a:uFill>
                  <a:solidFill>
                    <a:srgbClr val="000000"/>
                  </a:solidFill>
                </a:uFill>
              </a:rPr>
              <a:t>Big-Data</a:t>
            </a:r>
            <a:endParaRPr sz="4000" dirty="0"/>
          </a:p>
        </p:txBody>
      </p:sp>
    </p:spTree>
    <p:extLst>
      <p:ext uri="{BB962C8B-B14F-4D97-AF65-F5344CB8AC3E}">
        <p14:creationId xmlns:p14="http://schemas.microsoft.com/office/powerpoint/2010/main" xmlns="" val="9220410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0894" y="0"/>
            <a:ext cx="9778993"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Application Of Big Data</a:t>
            </a:r>
            <a:r>
              <a:rPr sz="4000" u="heavy" spc="40" dirty="0">
                <a:uFill>
                  <a:solidFill>
                    <a:srgbClr val="000000"/>
                  </a:solidFill>
                </a:uFill>
              </a:rPr>
              <a:t> </a:t>
            </a:r>
            <a:r>
              <a:rPr sz="4000" u="heavy" spc="-5" dirty="0">
                <a:uFill>
                  <a:solidFill>
                    <a:srgbClr val="000000"/>
                  </a:solidFill>
                </a:uFill>
              </a:rPr>
              <a:t>analytics</a:t>
            </a:r>
            <a:endParaRPr sz="4000"/>
          </a:p>
        </p:txBody>
      </p:sp>
      <p:sp>
        <p:nvSpPr>
          <p:cNvPr id="3" name="object 3"/>
          <p:cNvSpPr txBox="1"/>
          <p:nvPr/>
        </p:nvSpPr>
        <p:spPr>
          <a:xfrm>
            <a:off x="363769" y="2418715"/>
            <a:ext cx="1404254" cy="533400"/>
          </a:xfrm>
          <a:prstGeom prst="rect">
            <a:avLst/>
          </a:prstGeom>
        </p:spPr>
        <p:txBody>
          <a:bodyPr vert="horz" wrap="square" lIns="0" tIns="53975" rIns="0" bIns="0" rtlCol="0">
            <a:spAutoFit/>
          </a:bodyPr>
          <a:lstStyle/>
          <a:p>
            <a:pPr marL="139065" marR="5080" indent="-127000">
              <a:lnSpc>
                <a:spcPts val="1839"/>
              </a:lnSpc>
              <a:spcBef>
                <a:spcPts val="425"/>
              </a:spcBef>
            </a:pPr>
            <a:r>
              <a:rPr sz="1800" b="1" spc="-50" dirty="0">
                <a:latin typeface="Trebuchet MS"/>
                <a:cs typeface="Trebuchet MS"/>
              </a:rPr>
              <a:t>Home</a:t>
            </a:r>
            <a:r>
              <a:rPr sz="1800" b="1" spc="-15" dirty="0">
                <a:latin typeface="Trebuchet MS"/>
                <a:cs typeface="Trebuchet MS"/>
              </a:rPr>
              <a:t>l</a:t>
            </a:r>
            <a:r>
              <a:rPr sz="1800" b="1" spc="-50" dirty="0">
                <a:latin typeface="Trebuchet MS"/>
                <a:cs typeface="Trebuchet MS"/>
              </a:rPr>
              <a:t>a</a:t>
            </a:r>
            <a:r>
              <a:rPr sz="1800" b="1" spc="-60" dirty="0">
                <a:latin typeface="Trebuchet MS"/>
                <a:cs typeface="Trebuchet MS"/>
              </a:rPr>
              <a:t>n</a:t>
            </a:r>
            <a:r>
              <a:rPr sz="1800" b="1" spc="-30" dirty="0">
                <a:latin typeface="Trebuchet MS"/>
                <a:cs typeface="Trebuchet MS"/>
              </a:rPr>
              <a:t>d  </a:t>
            </a:r>
            <a:r>
              <a:rPr sz="1800" b="1" spc="-70" dirty="0">
                <a:latin typeface="Trebuchet MS"/>
                <a:cs typeface="Trebuchet MS"/>
              </a:rPr>
              <a:t>Security</a:t>
            </a:r>
            <a:endParaRPr sz="1800">
              <a:latin typeface="Trebuchet MS"/>
              <a:cs typeface="Trebuchet MS"/>
            </a:endParaRPr>
          </a:p>
        </p:txBody>
      </p:sp>
      <p:sp>
        <p:nvSpPr>
          <p:cNvPr id="4" name="object 4"/>
          <p:cNvSpPr txBox="1"/>
          <p:nvPr/>
        </p:nvSpPr>
        <p:spPr>
          <a:xfrm>
            <a:off x="377988" y="970534"/>
            <a:ext cx="1476202" cy="533400"/>
          </a:xfrm>
          <a:prstGeom prst="rect">
            <a:avLst/>
          </a:prstGeom>
        </p:spPr>
        <p:txBody>
          <a:bodyPr vert="horz" wrap="square" lIns="0" tIns="53975" rIns="0" bIns="0" rtlCol="0">
            <a:spAutoFit/>
          </a:bodyPr>
          <a:lstStyle/>
          <a:p>
            <a:pPr marL="12700" marR="5080" indent="137160">
              <a:lnSpc>
                <a:spcPts val="1839"/>
              </a:lnSpc>
              <a:spcBef>
                <a:spcPts val="425"/>
              </a:spcBef>
            </a:pPr>
            <a:r>
              <a:rPr sz="1800" b="1" spc="-55" dirty="0">
                <a:latin typeface="Trebuchet MS"/>
                <a:cs typeface="Trebuchet MS"/>
              </a:rPr>
              <a:t>Smarter  Heal</a:t>
            </a:r>
            <a:r>
              <a:rPr sz="1800" b="1" spc="-40" dirty="0">
                <a:latin typeface="Trebuchet MS"/>
                <a:cs typeface="Trebuchet MS"/>
              </a:rPr>
              <a:t>t</a:t>
            </a:r>
            <a:r>
              <a:rPr sz="1800" b="1" spc="-95" dirty="0">
                <a:latin typeface="Trebuchet MS"/>
                <a:cs typeface="Trebuchet MS"/>
              </a:rPr>
              <a:t>hca</a:t>
            </a:r>
            <a:r>
              <a:rPr sz="1800" b="1" spc="-85" dirty="0">
                <a:latin typeface="Trebuchet MS"/>
                <a:cs typeface="Trebuchet MS"/>
              </a:rPr>
              <a:t>r</a:t>
            </a:r>
            <a:r>
              <a:rPr sz="1800" b="1" spc="-114" dirty="0">
                <a:latin typeface="Trebuchet MS"/>
                <a:cs typeface="Trebuchet MS"/>
              </a:rPr>
              <a:t>e</a:t>
            </a:r>
            <a:endParaRPr sz="1800">
              <a:latin typeface="Trebuchet MS"/>
              <a:cs typeface="Trebuchet MS"/>
            </a:endParaRPr>
          </a:p>
        </p:txBody>
      </p:sp>
      <p:sp>
        <p:nvSpPr>
          <p:cNvPr id="5" name="object 5"/>
          <p:cNvSpPr txBox="1"/>
          <p:nvPr/>
        </p:nvSpPr>
        <p:spPr>
          <a:xfrm>
            <a:off x="6385929" y="1069340"/>
            <a:ext cx="1855410" cy="533400"/>
          </a:xfrm>
          <a:prstGeom prst="rect">
            <a:avLst/>
          </a:prstGeom>
        </p:spPr>
        <p:txBody>
          <a:bodyPr vert="horz" wrap="square" lIns="0" tIns="53975" rIns="0" bIns="0" rtlCol="0">
            <a:spAutoFit/>
          </a:bodyPr>
          <a:lstStyle/>
          <a:p>
            <a:pPr marL="451484" marR="5080" indent="-439420">
              <a:lnSpc>
                <a:spcPts val="1839"/>
              </a:lnSpc>
              <a:spcBef>
                <a:spcPts val="425"/>
              </a:spcBef>
            </a:pPr>
            <a:r>
              <a:rPr sz="1800" b="1" spc="-15" dirty="0">
                <a:latin typeface="Trebuchet MS"/>
                <a:cs typeface="Trebuchet MS"/>
              </a:rPr>
              <a:t>Mu</a:t>
            </a:r>
            <a:r>
              <a:rPr sz="1800" b="1" dirty="0">
                <a:latin typeface="Trebuchet MS"/>
                <a:cs typeface="Trebuchet MS"/>
              </a:rPr>
              <a:t>l</a:t>
            </a:r>
            <a:r>
              <a:rPr sz="1800" b="1" spc="-75" dirty="0">
                <a:latin typeface="Trebuchet MS"/>
                <a:cs typeface="Trebuchet MS"/>
              </a:rPr>
              <a:t>t</a:t>
            </a:r>
            <a:r>
              <a:rPr sz="1800" b="1" spc="-55" dirty="0">
                <a:latin typeface="Trebuchet MS"/>
                <a:cs typeface="Trebuchet MS"/>
              </a:rPr>
              <a:t>i</a:t>
            </a:r>
            <a:r>
              <a:rPr sz="1800" b="1" spc="-65" dirty="0">
                <a:latin typeface="Trebuchet MS"/>
                <a:cs typeface="Trebuchet MS"/>
              </a:rPr>
              <a:t>-</a:t>
            </a:r>
            <a:r>
              <a:rPr sz="1800" b="1" spc="-70" dirty="0">
                <a:latin typeface="Trebuchet MS"/>
                <a:cs typeface="Trebuchet MS"/>
              </a:rPr>
              <a:t>cha</a:t>
            </a:r>
            <a:r>
              <a:rPr sz="1800" b="1" spc="-90" dirty="0">
                <a:latin typeface="Trebuchet MS"/>
                <a:cs typeface="Trebuchet MS"/>
              </a:rPr>
              <a:t>n</a:t>
            </a:r>
            <a:r>
              <a:rPr sz="1800" b="1" spc="-75" dirty="0">
                <a:latin typeface="Trebuchet MS"/>
                <a:cs typeface="Trebuchet MS"/>
              </a:rPr>
              <a:t>nel  </a:t>
            </a:r>
            <a:r>
              <a:rPr sz="1800" b="1" spc="-50" dirty="0">
                <a:latin typeface="Trebuchet MS"/>
                <a:cs typeface="Trebuchet MS"/>
              </a:rPr>
              <a:t>sales</a:t>
            </a:r>
            <a:endParaRPr sz="1800">
              <a:latin typeface="Trebuchet MS"/>
              <a:cs typeface="Trebuchet MS"/>
            </a:endParaRPr>
          </a:p>
        </p:txBody>
      </p:sp>
      <p:sp>
        <p:nvSpPr>
          <p:cNvPr id="6" name="object 6"/>
          <p:cNvSpPr txBox="1"/>
          <p:nvPr/>
        </p:nvSpPr>
        <p:spPr>
          <a:xfrm>
            <a:off x="6997739" y="2418715"/>
            <a:ext cx="1141009" cy="299720"/>
          </a:xfrm>
          <a:prstGeom prst="rect">
            <a:avLst/>
          </a:prstGeom>
        </p:spPr>
        <p:txBody>
          <a:bodyPr vert="horz" wrap="square" lIns="0" tIns="12700" rIns="0" bIns="0" rtlCol="0">
            <a:spAutoFit/>
          </a:bodyPr>
          <a:lstStyle/>
          <a:p>
            <a:pPr marL="12700">
              <a:lnSpc>
                <a:spcPct val="100000"/>
              </a:lnSpc>
              <a:spcBef>
                <a:spcPts val="100"/>
              </a:spcBef>
            </a:pPr>
            <a:r>
              <a:rPr sz="1800" b="1" spc="-190" dirty="0">
                <a:latin typeface="Trebuchet MS"/>
                <a:cs typeface="Trebuchet MS"/>
              </a:rPr>
              <a:t>T</a:t>
            </a:r>
            <a:r>
              <a:rPr sz="1800" b="1" spc="-80" dirty="0">
                <a:latin typeface="Trebuchet MS"/>
                <a:cs typeface="Trebuchet MS"/>
              </a:rPr>
              <a:t>elecom</a:t>
            </a:r>
            <a:endParaRPr sz="1800">
              <a:latin typeface="Trebuchet MS"/>
              <a:cs typeface="Trebuchet MS"/>
            </a:endParaRPr>
          </a:p>
        </p:txBody>
      </p:sp>
      <p:sp>
        <p:nvSpPr>
          <p:cNvPr id="7" name="object 7"/>
          <p:cNvSpPr txBox="1"/>
          <p:nvPr/>
        </p:nvSpPr>
        <p:spPr>
          <a:xfrm>
            <a:off x="184998" y="5167121"/>
            <a:ext cx="1967141"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rebuchet MS"/>
                <a:cs typeface="Trebuchet MS"/>
              </a:rPr>
              <a:t>Manufacturing</a:t>
            </a:r>
            <a:endParaRPr sz="1800">
              <a:latin typeface="Trebuchet MS"/>
              <a:cs typeface="Trebuchet MS"/>
            </a:endParaRPr>
          </a:p>
        </p:txBody>
      </p:sp>
      <p:sp>
        <p:nvSpPr>
          <p:cNvPr id="8" name="object 8"/>
          <p:cNvSpPr txBox="1"/>
          <p:nvPr/>
        </p:nvSpPr>
        <p:spPr>
          <a:xfrm>
            <a:off x="122024" y="3790569"/>
            <a:ext cx="1890114" cy="299720"/>
          </a:xfrm>
          <a:prstGeom prst="rect">
            <a:avLst/>
          </a:prstGeom>
        </p:spPr>
        <p:txBody>
          <a:bodyPr vert="horz" wrap="square" lIns="0" tIns="12700" rIns="0" bIns="0" rtlCol="0">
            <a:spAutoFit/>
          </a:bodyPr>
          <a:lstStyle/>
          <a:p>
            <a:pPr marL="12700">
              <a:lnSpc>
                <a:spcPct val="100000"/>
              </a:lnSpc>
              <a:spcBef>
                <a:spcPts val="100"/>
              </a:spcBef>
            </a:pPr>
            <a:r>
              <a:rPr sz="1800" b="1" spc="-110" dirty="0">
                <a:latin typeface="Trebuchet MS"/>
                <a:cs typeface="Trebuchet MS"/>
              </a:rPr>
              <a:t>Traffic</a:t>
            </a:r>
            <a:r>
              <a:rPr sz="1800" b="1" spc="-305" dirty="0">
                <a:latin typeface="Trebuchet MS"/>
                <a:cs typeface="Trebuchet MS"/>
              </a:rPr>
              <a:t> </a:t>
            </a:r>
            <a:r>
              <a:rPr sz="1800" b="1" spc="-65" dirty="0">
                <a:latin typeface="Trebuchet MS"/>
                <a:cs typeface="Trebuchet MS"/>
              </a:rPr>
              <a:t>Control</a:t>
            </a:r>
            <a:endParaRPr sz="1800">
              <a:latin typeface="Trebuchet MS"/>
              <a:cs typeface="Trebuchet MS"/>
            </a:endParaRPr>
          </a:p>
        </p:txBody>
      </p:sp>
      <p:sp>
        <p:nvSpPr>
          <p:cNvPr id="9" name="object 9"/>
          <p:cNvSpPr/>
          <p:nvPr/>
        </p:nvSpPr>
        <p:spPr>
          <a:xfrm>
            <a:off x="2247315" y="904876"/>
            <a:ext cx="2425068" cy="1228725"/>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234618" y="2200276"/>
            <a:ext cx="2437765" cy="122872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234619" y="3543300"/>
            <a:ext cx="2475855" cy="120967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709932" y="2095500"/>
            <a:ext cx="2374282" cy="1200150"/>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6993676" y="3658616"/>
            <a:ext cx="1248508" cy="533400"/>
          </a:xfrm>
          <a:prstGeom prst="rect">
            <a:avLst/>
          </a:prstGeom>
        </p:spPr>
        <p:txBody>
          <a:bodyPr vert="horz" wrap="square" lIns="0" tIns="12700" rIns="0" bIns="0" rtlCol="0">
            <a:spAutoFit/>
          </a:bodyPr>
          <a:lstStyle/>
          <a:p>
            <a:pPr marL="94615">
              <a:lnSpc>
                <a:spcPts val="2000"/>
              </a:lnSpc>
              <a:spcBef>
                <a:spcPts val="100"/>
              </a:spcBef>
            </a:pPr>
            <a:r>
              <a:rPr sz="1800" b="1" spc="-70" dirty="0">
                <a:latin typeface="Trebuchet MS"/>
                <a:cs typeface="Trebuchet MS"/>
              </a:rPr>
              <a:t>Trading</a:t>
            </a:r>
            <a:endParaRPr sz="1800">
              <a:latin typeface="Trebuchet MS"/>
              <a:cs typeface="Trebuchet MS"/>
            </a:endParaRPr>
          </a:p>
          <a:p>
            <a:pPr marL="12700">
              <a:lnSpc>
                <a:spcPts val="2000"/>
              </a:lnSpc>
            </a:pPr>
            <a:r>
              <a:rPr sz="1800" b="1" spc="-55" dirty="0">
                <a:latin typeface="Trebuchet MS"/>
                <a:cs typeface="Trebuchet MS"/>
              </a:rPr>
              <a:t>Analytics</a:t>
            </a:r>
            <a:endParaRPr sz="1800">
              <a:latin typeface="Trebuchet MS"/>
              <a:cs typeface="Trebuchet MS"/>
            </a:endParaRPr>
          </a:p>
        </p:txBody>
      </p:sp>
      <p:sp>
        <p:nvSpPr>
          <p:cNvPr id="14" name="object 14"/>
          <p:cNvSpPr/>
          <p:nvPr/>
        </p:nvSpPr>
        <p:spPr>
          <a:xfrm>
            <a:off x="8722628" y="676275"/>
            <a:ext cx="2450462" cy="124777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8709932" y="3476626"/>
            <a:ext cx="2348888" cy="117157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323496" y="4876800"/>
            <a:ext cx="2348888" cy="1143000"/>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7288240" y="5009769"/>
            <a:ext cx="1013196" cy="533400"/>
          </a:xfrm>
          <a:prstGeom prst="rect">
            <a:avLst/>
          </a:prstGeom>
        </p:spPr>
        <p:txBody>
          <a:bodyPr vert="horz" wrap="square" lIns="0" tIns="12700" rIns="0" bIns="0" rtlCol="0">
            <a:spAutoFit/>
          </a:bodyPr>
          <a:lstStyle/>
          <a:p>
            <a:pPr marL="24765">
              <a:lnSpc>
                <a:spcPts val="2000"/>
              </a:lnSpc>
              <a:spcBef>
                <a:spcPts val="100"/>
              </a:spcBef>
            </a:pPr>
            <a:r>
              <a:rPr sz="1800" b="1" spc="-65" dirty="0">
                <a:latin typeface="Trebuchet MS"/>
                <a:cs typeface="Trebuchet MS"/>
              </a:rPr>
              <a:t>Search</a:t>
            </a:r>
            <a:endParaRPr sz="1800">
              <a:latin typeface="Trebuchet MS"/>
              <a:cs typeface="Trebuchet MS"/>
            </a:endParaRPr>
          </a:p>
          <a:p>
            <a:pPr marL="12700">
              <a:lnSpc>
                <a:spcPts val="2000"/>
              </a:lnSpc>
            </a:pPr>
            <a:r>
              <a:rPr sz="1800" b="1" spc="-45" dirty="0">
                <a:latin typeface="Trebuchet MS"/>
                <a:cs typeface="Trebuchet MS"/>
              </a:rPr>
              <a:t>Quality</a:t>
            </a:r>
            <a:endParaRPr sz="1800">
              <a:latin typeface="Trebuchet MS"/>
              <a:cs typeface="Trebuchet MS"/>
            </a:endParaRPr>
          </a:p>
        </p:txBody>
      </p:sp>
      <p:sp>
        <p:nvSpPr>
          <p:cNvPr id="18" name="object 18"/>
          <p:cNvSpPr/>
          <p:nvPr/>
        </p:nvSpPr>
        <p:spPr>
          <a:xfrm>
            <a:off x="8709931" y="4791075"/>
            <a:ext cx="2361585" cy="123825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2203453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1964" y="511886"/>
            <a:ext cx="8384049"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Leading </a:t>
            </a:r>
            <a:r>
              <a:rPr sz="4000" u="heavy" spc="-40" dirty="0">
                <a:uFill>
                  <a:solidFill>
                    <a:srgbClr val="000000"/>
                  </a:solidFill>
                </a:uFill>
              </a:rPr>
              <a:t>Technology</a:t>
            </a:r>
            <a:r>
              <a:rPr sz="4000" u="heavy" spc="-165" dirty="0">
                <a:uFill>
                  <a:solidFill>
                    <a:srgbClr val="000000"/>
                  </a:solidFill>
                </a:uFill>
              </a:rPr>
              <a:t> </a:t>
            </a:r>
            <a:r>
              <a:rPr sz="4000" u="heavy" spc="-60" dirty="0">
                <a:uFill>
                  <a:solidFill>
                    <a:srgbClr val="000000"/>
                  </a:solidFill>
                </a:uFill>
              </a:rPr>
              <a:t>Vendors</a:t>
            </a:r>
            <a:endParaRPr sz="4000"/>
          </a:p>
        </p:txBody>
      </p:sp>
      <p:sp>
        <p:nvSpPr>
          <p:cNvPr id="3" name="object 3"/>
          <p:cNvSpPr txBox="1"/>
          <p:nvPr/>
        </p:nvSpPr>
        <p:spPr>
          <a:xfrm>
            <a:off x="714401" y="2110817"/>
            <a:ext cx="4623289" cy="2855595"/>
          </a:xfrm>
          <a:prstGeom prst="rect">
            <a:avLst/>
          </a:prstGeom>
        </p:spPr>
        <p:txBody>
          <a:bodyPr vert="horz" wrap="square" lIns="0" tIns="13335" rIns="0" bIns="0" rtlCol="0">
            <a:spAutoFit/>
          </a:bodyPr>
          <a:lstStyle/>
          <a:p>
            <a:pPr marL="379730">
              <a:lnSpc>
                <a:spcPct val="100000"/>
              </a:lnSpc>
              <a:spcBef>
                <a:spcPts val="105"/>
              </a:spcBef>
            </a:pPr>
            <a:r>
              <a:rPr sz="3200" b="1" i="1" u="heavy" spc="-10" dirty="0">
                <a:uFill>
                  <a:solidFill>
                    <a:srgbClr val="000000"/>
                  </a:solidFill>
                </a:uFill>
                <a:latin typeface="Carlito"/>
                <a:cs typeface="Carlito"/>
              </a:rPr>
              <a:t>Example</a:t>
            </a:r>
            <a:r>
              <a:rPr sz="3200" b="1" i="1" u="heavy" spc="-30" dirty="0">
                <a:uFill>
                  <a:solidFill>
                    <a:srgbClr val="000000"/>
                  </a:solidFill>
                </a:uFill>
                <a:latin typeface="Carlito"/>
                <a:cs typeface="Carlito"/>
              </a:rPr>
              <a:t> Vendors</a:t>
            </a:r>
            <a:endParaRPr sz="3200">
              <a:latin typeface="Carlito"/>
              <a:cs typeface="Carlito"/>
            </a:endParaRPr>
          </a:p>
          <a:p>
            <a:pPr>
              <a:lnSpc>
                <a:spcPct val="100000"/>
              </a:lnSpc>
              <a:spcBef>
                <a:spcPts val="5"/>
              </a:spcBef>
            </a:pPr>
            <a:endParaRPr sz="4400">
              <a:latin typeface="Carlito"/>
              <a:cs typeface="Carlito"/>
            </a:endParaRPr>
          </a:p>
          <a:p>
            <a:pPr marL="355600" indent="-342900">
              <a:lnSpc>
                <a:spcPct val="100000"/>
              </a:lnSpc>
              <a:buFont typeface="Arial"/>
              <a:buChar char="•"/>
              <a:tabLst>
                <a:tab pos="354965" algn="l"/>
                <a:tab pos="355600" algn="l"/>
              </a:tabLst>
            </a:pPr>
            <a:r>
              <a:rPr sz="3200" spc="-5" dirty="0">
                <a:latin typeface="Carlito"/>
                <a:cs typeface="Carlito"/>
              </a:rPr>
              <a:t>IBM </a:t>
            </a:r>
            <a:r>
              <a:rPr sz="3200" spc="-185" dirty="0">
                <a:latin typeface="Arial"/>
                <a:cs typeface="Arial"/>
              </a:rPr>
              <a:t>–</a:t>
            </a:r>
            <a:r>
              <a:rPr sz="3200" spc="-175" dirty="0">
                <a:latin typeface="Arial"/>
                <a:cs typeface="Arial"/>
              </a:rPr>
              <a:t> </a:t>
            </a:r>
            <a:r>
              <a:rPr sz="3200" spc="-25" dirty="0">
                <a:latin typeface="Carlito"/>
                <a:cs typeface="Carlito"/>
              </a:rPr>
              <a:t>Netezza</a:t>
            </a:r>
            <a:endParaRPr sz="3200">
              <a:latin typeface="Carlito"/>
              <a:cs typeface="Carlito"/>
            </a:endParaRPr>
          </a:p>
          <a:p>
            <a:pPr marL="445134" indent="-433070">
              <a:lnSpc>
                <a:spcPct val="100000"/>
              </a:lnSpc>
              <a:spcBef>
                <a:spcPts val="770"/>
              </a:spcBef>
              <a:buFont typeface="Arial"/>
              <a:buChar char="•"/>
              <a:tabLst>
                <a:tab pos="445134" algn="l"/>
                <a:tab pos="445770" algn="l"/>
              </a:tabLst>
            </a:pPr>
            <a:r>
              <a:rPr sz="3200" spc="-5" dirty="0">
                <a:latin typeface="Carlito"/>
                <a:cs typeface="Carlito"/>
              </a:rPr>
              <a:t>EMC </a:t>
            </a:r>
            <a:r>
              <a:rPr sz="3200" spc="-185" dirty="0">
                <a:latin typeface="Arial"/>
                <a:cs typeface="Arial"/>
              </a:rPr>
              <a:t>–</a:t>
            </a:r>
            <a:r>
              <a:rPr sz="3200" spc="-220" dirty="0">
                <a:latin typeface="Arial"/>
                <a:cs typeface="Arial"/>
              </a:rPr>
              <a:t> </a:t>
            </a:r>
            <a:r>
              <a:rPr sz="3200" spc="-5" dirty="0">
                <a:latin typeface="Carlito"/>
                <a:cs typeface="Carlito"/>
              </a:rPr>
              <a:t>Greenplum</a:t>
            </a:r>
            <a:endParaRPr sz="3200">
              <a:latin typeface="Carlito"/>
              <a:cs typeface="Carlito"/>
            </a:endParaRPr>
          </a:p>
          <a:p>
            <a:pPr marL="445134" indent="-433070">
              <a:lnSpc>
                <a:spcPct val="100000"/>
              </a:lnSpc>
              <a:spcBef>
                <a:spcPts val="770"/>
              </a:spcBef>
              <a:buFont typeface="Arial"/>
              <a:buChar char="•"/>
              <a:tabLst>
                <a:tab pos="445134" algn="l"/>
                <a:tab pos="445770" algn="l"/>
              </a:tabLst>
            </a:pPr>
            <a:r>
              <a:rPr sz="3200" spc="-10" dirty="0">
                <a:latin typeface="Carlito"/>
                <a:cs typeface="Carlito"/>
              </a:rPr>
              <a:t>Oracle </a:t>
            </a:r>
            <a:r>
              <a:rPr sz="3200" spc="-185" dirty="0">
                <a:latin typeface="Arial"/>
                <a:cs typeface="Arial"/>
              </a:rPr>
              <a:t>–</a:t>
            </a:r>
            <a:r>
              <a:rPr sz="3200" spc="-195" dirty="0">
                <a:latin typeface="Arial"/>
                <a:cs typeface="Arial"/>
              </a:rPr>
              <a:t> </a:t>
            </a:r>
            <a:r>
              <a:rPr sz="3200" spc="-20" dirty="0">
                <a:latin typeface="Carlito"/>
                <a:cs typeface="Carlito"/>
              </a:rPr>
              <a:t>Exadata</a:t>
            </a:r>
            <a:endParaRPr sz="3200">
              <a:latin typeface="Carlito"/>
              <a:cs typeface="Carlito"/>
            </a:endParaRPr>
          </a:p>
        </p:txBody>
      </p:sp>
      <p:sp>
        <p:nvSpPr>
          <p:cNvPr id="4" name="object 4"/>
          <p:cNvSpPr txBox="1"/>
          <p:nvPr/>
        </p:nvSpPr>
        <p:spPr>
          <a:xfrm>
            <a:off x="6606513" y="2142237"/>
            <a:ext cx="5195485" cy="2953385"/>
          </a:xfrm>
          <a:prstGeom prst="rect">
            <a:avLst/>
          </a:prstGeom>
        </p:spPr>
        <p:txBody>
          <a:bodyPr vert="horz" wrap="square" lIns="0" tIns="13335" rIns="0" bIns="0" rtlCol="0">
            <a:spAutoFit/>
          </a:bodyPr>
          <a:lstStyle/>
          <a:p>
            <a:pPr marL="12700">
              <a:lnSpc>
                <a:spcPct val="100000"/>
              </a:lnSpc>
              <a:spcBef>
                <a:spcPts val="105"/>
              </a:spcBef>
            </a:pPr>
            <a:r>
              <a:rPr sz="3200" b="1" i="1" u="heavy" dirty="0">
                <a:uFill>
                  <a:solidFill>
                    <a:srgbClr val="000000"/>
                  </a:solidFill>
                </a:uFill>
                <a:latin typeface="Carlito"/>
                <a:cs typeface="Carlito"/>
              </a:rPr>
              <a:t>Commonality</a:t>
            </a:r>
            <a:endParaRPr sz="3200">
              <a:latin typeface="Carlito"/>
              <a:cs typeface="Carlito"/>
            </a:endParaRPr>
          </a:p>
          <a:p>
            <a:pPr>
              <a:lnSpc>
                <a:spcPct val="100000"/>
              </a:lnSpc>
              <a:spcBef>
                <a:spcPts val="55"/>
              </a:spcBef>
            </a:pPr>
            <a:endParaRPr sz="3100">
              <a:latin typeface="Carlito"/>
              <a:cs typeface="Carlito"/>
            </a:endParaRPr>
          </a:p>
          <a:p>
            <a:pPr marL="245745" indent="-233679">
              <a:lnSpc>
                <a:spcPct val="100000"/>
              </a:lnSpc>
              <a:buFont typeface="Arial"/>
              <a:buChar char="•"/>
              <a:tabLst>
                <a:tab pos="246379" algn="l"/>
              </a:tabLst>
            </a:pPr>
            <a:r>
              <a:rPr sz="3200" dirty="0">
                <a:latin typeface="Carlito"/>
                <a:cs typeface="Carlito"/>
              </a:rPr>
              <a:t>MPP</a:t>
            </a:r>
            <a:r>
              <a:rPr sz="3200" spc="-10" dirty="0">
                <a:latin typeface="Carlito"/>
                <a:cs typeface="Carlito"/>
              </a:rPr>
              <a:t> architectures</a:t>
            </a:r>
            <a:endParaRPr sz="3200">
              <a:latin typeface="Carlito"/>
              <a:cs typeface="Carlito"/>
            </a:endParaRPr>
          </a:p>
          <a:p>
            <a:pPr marL="245745" indent="-233679">
              <a:lnSpc>
                <a:spcPct val="100000"/>
              </a:lnSpc>
              <a:buFont typeface="Arial"/>
              <a:buChar char="•"/>
              <a:tabLst>
                <a:tab pos="246379" algn="l"/>
              </a:tabLst>
            </a:pPr>
            <a:r>
              <a:rPr sz="3200" spc="-5" dirty="0">
                <a:latin typeface="Carlito"/>
                <a:cs typeface="Carlito"/>
              </a:rPr>
              <a:t>Commodity</a:t>
            </a:r>
            <a:r>
              <a:rPr sz="3200" spc="-30" dirty="0">
                <a:latin typeface="Carlito"/>
                <a:cs typeface="Carlito"/>
              </a:rPr>
              <a:t> </a:t>
            </a:r>
            <a:r>
              <a:rPr sz="3200" spc="-15" dirty="0">
                <a:latin typeface="Carlito"/>
                <a:cs typeface="Carlito"/>
              </a:rPr>
              <a:t>Hardware</a:t>
            </a:r>
            <a:endParaRPr sz="3200">
              <a:latin typeface="Carlito"/>
              <a:cs typeface="Carlito"/>
            </a:endParaRPr>
          </a:p>
          <a:p>
            <a:pPr marL="245745" indent="-233679">
              <a:lnSpc>
                <a:spcPct val="100000"/>
              </a:lnSpc>
              <a:buFont typeface="Arial"/>
              <a:buChar char="•"/>
              <a:tabLst>
                <a:tab pos="246379" algn="l"/>
              </a:tabLst>
            </a:pPr>
            <a:r>
              <a:rPr sz="3200" dirty="0">
                <a:latin typeface="Carlito"/>
                <a:cs typeface="Carlito"/>
              </a:rPr>
              <a:t>RDBMS</a:t>
            </a:r>
            <a:r>
              <a:rPr sz="3200" spc="5" dirty="0">
                <a:latin typeface="Carlito"/>
                <a:cs typeface="Carlito"/>
              </a:rPr>
              <a:t> </a:t>
            </a:r>
            <a:r>
              <a:rPr sz="3200" spc="-5" dirty="0">
                <a:latin typeface="Carlito"/>
                <a:cs typeface="Carlito"/>
              </a:rPr>
              <a:t>based</a:t>
            </a:r>
            <a:endParaRPr sz="3200">
              <a:latin typeface="Carlito"/>
              <a:cs typeface="Carlito"/>
            </a:endParaRPr>
          </a:p>
          <a:p>
            <a:pPr marL="245745" indent="-233679">
              <a:lnSpc>
                <a:spcPct val="100000"/>
              </a:lnSpc>
              <a:spcBef>
                <a:spcPts val="5"/>
              </a:spcBef>
              <a:buFont typeface="Arial"/>
              <a:buChar char="•"/>
              <a:tabLst>
                <a:tab pos="246379" algn="l"/>
              </a:tabLst>
            </a:pPr>
            <a:r>
              <a:rPr sz="3200" spc="-5" dirty="0">
                <a:latin typeface="Carlito"/>
                <a:cs typeface="Carlito"/>
              </a:rPr>
              <a:t>Full </a:t>
            </a:r>
            <a:r>
              <a:rPr sz="3200" dirty="0">
                <a:latin typeface="Carlito"/>
                <a:cs typeface="Carlito"/>
              </a:rPr>
              <a:t>SQL</a:t>
            </a:r>
            <a:r>
              <a:rPr sz="3200" spc="-20" dirty="0">
                <a:latin typeface="Carlito"/>
                <a:cs typeface="Carlito"/>
              </a:rPr>
              <a:t> </a:t>
            </a:r>
            <a:r>
              <a:rPr sz="3200" spc="-5" dirty="0">
                <a:latin typeface="Carlito"/>
                <a:cs typeface="Carlito"/>
              </a:rPr>
              <a:t>compliance</a:t>
            </a:r>
            <a:endParaRPr sz="3200">
              <a:latin typeface="Carlito"/>
              <a:cs typeface="Carlito"/>
            </a:endParaRPr>
          </a:p>
        </p:txBody>
      </p:sp>
    </p:spTree>
    <p:extLst>
      <p:ext uri="{BB962C8B-B14F-4D97-AF65-F5344CB8AC3E}">
        <p14:creationId xmlns:p14="http://schemas.microsoft.com/office/powerpoint/2010/main" xmlns="" val="31560775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278" y="608125"/>
            <a:ext cx="9001955" cy="567463"/>
          </a:xfrm>
          <a:prstGeom prst="rect">
            <a:avLst/>
          </a:prstGeom>
        </p:spPr>
        <p:txBody>
          <a:bodyPr vert="horz" wrap="square" lIns="0" tIns="13335" rIns="0" bIns="0" rtlCol="0">
            <a:spAutoFit/>
          </a:bodyPr>
          <a:lstStyle/>
          <a:p>
            <a:pPr marL="12700">
              <a:lnSpc>
                <a:spcPct val="100000"/>
              </a:lnSpc>
              <a:spcBef>
                <a:spcPts val="105"/>
              </a:spcBef>
            </a:pPr>
            <a:r>
              <a:rPr dirty="0"/>
              <a:t>How Big data impacts on</a:t>
            </a:r>
            <a:r>
              <a:rPr spc="-75" dirty="0"/>
              <a:t> </a:t>
            </a:r>
            <a:r>
              <a:rPr dirty="0"/>
              <a:t>IT</a:t>
            </a:r>
          </a:p>
        </p:txBody>
      </p:sp>
      <p:sp>
        <p:nvSpPr>
          <p:cNvPr id="3" name="object 3"/>
          <p:cNvSpPr/>
          <p:nvPr/>
        </p:nvSpPr>
        <p:spPr>
          <a:xfrm>
            <a:off x="1613868" y="1111377"/>
            <a:ext cx="8961326" cy="53340"/>
          </a:xfrm>
          <a:custGeom>
            <a:avLst/>
            <a:gdLst/>
            <a:ahLst/>
            <a:cxnLst/>
            <a:rect l="l" t="t" r="r" b="b"/>
            <a:pathLst>
              <a:path w="6722745" h="53340">
                <a:moveTo>
                  <a:pt x="6722364" y="0"/>
                </a:moveTo>
                <a:lnTo>
                  <a:pt x="0" y="0"/>
                </a:lnTo>
                <a:lnTo>
                  <a:pt x="0" y="53339"/>
                </a:lnTo>
                <a:lnTo>
                  <a:pt x="6722364" y="53339"/>
                </a:lnTo>
                <a:lnTo>
                  <a:pt x="6722364" y="0"/>
                </a:lnTo>
                <a:close/>
              </a:path>
            </a:pathLst>
          </a:custGeom>
          <a:solidFill>
            <a:srgbClr val="000000"/>
          </a:solidFill>
        </p:spPr>
        <p:txBody>
          <a:bodyPr wrap="square" lIns="0" tIns="0" rIns="0" bIns="0" rtlCol="0"/>
          <a:lstStyle/>
          <a:p>
            <a:endParaRPr/>
          </a:p>
        </p:txBody>
      </p:sp>
      <p:sp>
        <p:nvSpPr>
          <p:cNvPr id="4" name="object 4"/>
          <p:cNvSpPr txBox="1"/>
          <p:nvPr/>
        </p:nvSpPr>
        <p:spPr>
          <a:xfrm>
            <a:off x="714401" y="1609090"/>
            <a:ext cx="10721086" cy="4432880"/>
          </a:xfrm>
          <a:prstGeom prst="rect">
            <a:avLst/>
          </a:prstGeom>
        </p:spPr>
        <p:txBody>
          <a:bodyPr vert="horz" wrap="square" lIns="0" tIns="9525" rIns="0" bIns="0" rtlCol="0">
            <a:spAutoFit/>
          </a:bodyPr>
          <a:lstStyle/>
          <a:p>
            <a:pPr marL="355600" marR="76200" indent="-342900" algn="just">
              <a:lnSpc>
                <a:spcPct val="100699"/>
              </a:lnSpc>
              <a:spcBef>
                <a:spcPts val="75"/>
              </a:spcBef>
              <a:buFont typeface="Arial"/>
              <a:buChar char="•"/>
              <a:tabLst>
                <a:tab pos="354965" algn="l"/>
                <a:tab pos="355600" algn="l"/>
              </a:tabLst>
            </a:pPr>
            <a:r>
              <a:rPr sz="3000" dirty="0">
                <a:latin typeface="Carlito"/>
                <a:cs typeface="Carlito"/>
              </a:rPr>
              <a:t>Big </a:t>
            </a:r>
            <a:r>
              <a:rPr sz="3000" spc="-20" dirty="0">
                <a:latin typeface="Carlito"/>
                <a:cs typeface="Carlito"/>
              </a:rPr>
              <a:t>data </a:t>
            </a:r>
            <a:r>
              <a:rPr sz="3000" dirty="0">
                <a:latin typeface="Carlito"/>
                <a:cs typeface="Carlito"/>
              </a:rPr>
              <a:t>is a </a:t>
            </a:r>
            <a:r>
              <a:rPr sz="3000" spc="-10" dirty="0">
                <a:latin typeface="Carlito"/>
                <a:cs typeface="Carlito"/>
              </a:rPr>
              <a:t>troublesome </a:t>
            </a:r>
            <a:r>
              <a:rPr sz="3000" spc="-25" dirty="0">
                <a:latin typeface="Carlito"/>
                <a:cs typeface="Carlito"/>
              </a:rPr>
              <a:t>force </a:t>
            </a:r>
            <a:r>
              <a:rPr sz="3000" spc="-10" dirty="0">
                <a:latin typeface="Carlito"/>
                <a:cs typeface="Carlito"/>
              </a:rPr>
              <a:t>presenting  opportunities </a:t>
            </a:r>
            <a:r>
              <a:rPr sz="3000" spc="-5" dirty="0">
                <a:latin typeface="Carlito"/>
                <a:cs typeface="Carlito"/>
              </a:rPr>
              <a:t>with challenges </a:t>
            </a:r>
            <a:r>
              <a:rPr sz="3000" spc="-15" dirty="0">
                <a:latin typeface="Carlito"/>
                <a:cs typeface="Carlito"/>
              </a:rPr>
              <a:t>to </a:t>
            </a:r>
            <a:r>
              <a:rPr sz="3000" dirty="0">
                <a:latin typeface="Carlito"/>
                <a:cs typeface="Carlito"/>
              </a:rPr>
              <a:t>IT</a:t>
            </a:r>
            <a:r>
              <a:rPr sz="3000" spc="25" dirty="0">
                <a:latin typeface="Carlito"/>
                <a:cs typeface="Carlito"/>
              </a:rPr>
              <a:t> </a:t>
            </a:r>
            <a:r>
              <a:rPr sz="3000" spc="-15" dirty="0">
                <a:latin typeface="Carlito"/>
                <a:cs typeface="Carlito"/>
              </a:rPr>
              <a:t>organizations.</a:t>
            </a:r>
            <a:endParaRPr sz="3000">
              <a:latin typeface="Carlito"/>
              <a:cs typeface="Carlito"/>
            </a:endParaRPr>
          </a:p>
          <a:p>
            <a:pPr algn="just">
              <a:lnSpc>
                <a:spcPct val="100000"/>
              </a:lnSpc>
              <a:spcBef>
                <a:spcPts val="10"/>
              </a:spcBef>
              <a:buFont typeface="Arial"/>
              <a:buChar char="•"/>
            </a:pPr>
            <a:endParaRPr sz="4100">
              <a:latin typeface="Carlito"/>
              <a:cs typeface="Carlito"/>
            </a:endParaRPr>
          </a:p>
          <a:p>
            <a:pPr marL="355600" marR="5080" indent="-342900" algn="just">
              <a:lnSpc>
                <a:spcPct val="100000"/>
              </a:lnSpc>
              <a:buFont typeface="Arial"/>
              <a:buChar char="•"/>
              <a:tabLst>
                <a:tab pos="354965" algn="l"/>
                <a:tab pos="355600" algn="l"/>
              </a:tabLst>
            </a:pPr>
            <a:r>
              <a:rPr lang="en-GB" sz="3000" spc="-5" dirty="0" smtClean="0">
                <a:latin typeface="Carlito"/>
                <a:cs typeface="Carlito"/>
              </a:rPr>
              <a:t>Big Data has created </a:t>
            </a:r>
            <a:r>
              <a:rPr sz="3000" spc="-5" smtClean="0">
                <a:latin typeface="Carlito"/>
                <a:cs typeface="Carlito"/>
              </a:rPr>
              <a:t>4.4 </a:t>
            </a:r>
            <a:r>
              <a:rPr sz="3000" spc="-5" dirty="0">
                <a:latin typeface="Carlito"/>
                <a:cs typeface="Carlito"/>
              </a:rPr>
              <a:t>million </a:t>
            </a:r>
            <a:r>
              <a:rPr sz="3000">
                <a:latin typeface="Carlito"/>
                <a:cs typeface="Carlito"/>
              </a:rPr>
              <a:t>IT </a:t>
            </a:r>
            <a:r>
              <a:rPr sz="3000" spc="-10" smtClean="0">
                <a:latin typeface="Carlito"/>
                <a:cs typeface="Carlito"/>
              </a:rPr>
              <a:t>jobs</a:t>
            </a:r>
            <a:r>
              <a:rPr sz="3000" smtClean="0">
                <a:latin typeface="Carlito"/>
                <a:cs typeface="Carlito"/>
              </a:rPr>
              <a:t>; </a:t>
            </a:r>
            <a:r>
              <a:rPr sz="3000" spc="-5" dirty="0">
                <a:latin typeface="Carlito"/>
                <a:cs typeface="Carlito"/>
              </a:rPr>
              <a:t>1.9 million  </a:t>
            </a:r>
            <a:r>
              <a:rPr sz="3000" dirty="0">
                <a:latin typeface="Carlito"/>
                <a:cs typeface="Carlito"/>
              </a:rPr>
              <a:t>is in </a:t>
            </a:r>
            <a:r>
              <a:rPr sz="3000">
                <a:latin typeface="Carlito"/>
                <a:cs typeface="Carlito"/>
              </a:rPr>
              <a:t>US</a:t>
            </a:r>
            <a:r>
              <a:rPr sz="3000" spc="-60">
                <a:latin typeface="Carlito"/>
                <a:cs typeface="Carlito"/>
              </a:rPr>
              <a:t> </a:t>
            </a:r>
            <a:r>
              <a:rPr sz="3000" spc="-5" smtClean="0">
                <a:latin typeface="Carlito"/>
                <a:cs typeface="Carlito"/>
              </a:rPr>
              <a:t>itself</a:t>
            </a:r>
            <a:r>
              <a:rPr lang="en-GB" sz="3000" spc="-5" dirty="0" smtClean="0">
                <a:latin typeface="Carlito"/>
                <a:cs typeface="Carlito"/>
              </a:rPr>
              <a:t>.</a:t>
            </a:r>
          </a:p>
          <a:p>
            <a:pPr marL="355600" marR="5080" indent="-342900" algn="just">
              <a:lnSpc>
                <a:spcPct val="100000"/>
              </a:lnSpc>
              <a:buFont typeface="Arial"/>
              <a:buChar char="•"/>
              <a:tabLst>
                <a:tab pos="354965" algn="l"/>
                <a:tab pos="355600" algn="l"/>
              </a:tabLst>
            </a:pPr>
            <a:endParaRPr sz="3000">
              <a:latin typeface="Carlito"/>
              <a:cs typeface="Carlito"/>
            </a:endParaRPr>
          </a:p>
          <a:p>
            <a:pPr marL="355600" marR="356235" indent="-342900" algn="just">
              <a:lnSpc>
                <a:spcPct val="100000"/>
              </a:lnSpc>
              <a:spcBef>
                <a:spcPts val="720"/>
              </a:spcBef>
              <a:buFont typeface="Arial"/>
              <a:buChar char="•"/>
              <a:tabLst>
                <a:tab pos="354965" algn="l"/>
                <a:tab pos="355600" algn="l"/>
              </a:tabLst>
            </a:pPr>
            <a:r>
              <a:rPr lang="en-GB" sz="3000" spc="-5" dirty="0" smtClean="0">
                <a:latin typeface="Carlito"/>
                <a:cs typeface="Carlito"/>
              </a:rPr>
              <a:t>World</a:t>
            </a:r>
            <a:r>
              <a:rPr sz="3000" spc="-5" smtClean="0">
                <a:latin typeface="Carlito"/>
                <a:cs typeface="Carlito"/>
              </a:rPr>
              <a:t> </a:t>
            </a:r>
            <a:r>
              <a:rPr sz="3000" spc="-5" dirty="0">
                <a:latin typeface="Carlito"/>
                <a:cs typeface="Carlito"/>
              </a:rPr>
              <a:t>will </a:t>
            </a:r>
            <a:r>
              <a:rPr sz="3000" spc="-20" dirty="0">
                <a:latin typeface="Carlito"/>
                <a:cs typeface="Carlito"/>
              </a:rPr>
              <a:t>require </a:t>
            </a:r>
            <a:r>
              <a:rPr sz="3000" dirty="0">
                <a:latin typeface="Carlito"/>
                <a:cs typeface="Carlito"/>
              </a:rPr>
              <a:t>a </a:t>
            </a:r>
            <a:r>
              <a:rPr sz="3000" spc="-5" dirty="0">
                <a:latin typeface="Carlito"/>
                <a:cs typeface="Carlito"/>
              </a:rPr>
              <a:t>minimum of </a:t>
            </a:r>
            <a:r>
              <a:rPr sz="3000" dirty="0">
                <a:latin typeface="Carlito"/>
                <a:cs typeface="Carlito"/>
              </a:rPr>
              <a:t>1 lakh </a:t>
            </a:r>
            <a:r>
              <a:rPr sz="3000" spc="-20" dirty="0">
                <a:latin typeface="Carlito"/>
                <a:cs typeface="Carlito"/>
              </a:rPr>
              <a:t>data  </a:t>
            </a:r>
            <a:r>
              <a:rPr sz="3000" spc="-10" dirty="0">
                <a:latin typeface="Carlito"/>
                <a:cs typeface="Carlito"/>
              </a:rPr>
              <a:t>scientists </a:t>
            </a:r>
            <a:r>
              <a:rPr sz="3000" dirty="0">
                <a:latin typeface="Carlito"/>
                <a:cs typeface="Carlito"/>
              </a:rPr>
              <a:t>in the </a:t>
            </a:r>
            <a:r>
              <a:rPr sz="3000" spc="-20" dirty="0">
                <a:latin typeface="Carlito"/>
                <a:cs typeface="Carlito"/>
              </a:rPr>
              <a:t>next </a:t>
            </a:r>
            <a:r>
              <a:rPr sz="3000" spc="-10" dirty="0">
                <a:latin typeface="Carlito"/>
                <a:cs typeface="Carlito"/>
              </a:rPr>
              <a:t>couple </a:t>
            </a:r>
            <a:r>
              <a:rPr sz="3000" spc="-5" dirty="0">
                <a:latin typeface="Carlito"/>
                <a:cs typeface="Carlito"/>
              </a:rPr>
              <a:t>of </a:t>
            </a:r>
            <a:r>
              <a:rPr sz="3000" spc="-20" dirty="0">
                <a:latin typeface="Carlito"/>
                <a:cs typeface="Carlito"/>
              </a:rPr>
              <a:t>years </a:t>
            </a:r>
            <a:r>
              <a:rPr sz="3000" dirty="0">
                <a:latin typeface="Carlito"/>
                <a:cs typeface="Carlito"/>
              </a:rPr>
              <a:t>in </a:t>
            </a:r>
            <a:r>
              <a:rPr sz="3000" spc="-5" dirty="0">
                <a:latin typeface="Carlito"/>
                <a:cs typeface="Carlito"/>
              </a:rPr>
              <a:t>addition  </a:t>
            </a:r>
            <a:r>
              <a:rPr sz="3000" spc="-15" dirty="0">
                <a:latin typeface="Carlito"/>
                <a:cs typeface="Carlito"/>
              </a:rPr>
              <a:t>to </a:t>
            </a:r>
            <a:r>
              <a:rPr sz="3000" spc="-20" dirty="0">
                <a:latin typeface="Carlito"/>
                <a:cs typeface="Carlito"/>
              </a:rPr>
              <a:t>data </a:t>
            </a:r>
            <a:r>
              <a:rPr sz="3000" spc="-10" dirty="0">
                <a:latin typeface="Carlito"/>
                <a:cs typeface="Carlito"/>
              </a:rPr>
              <a:t>analysts </a:t>
            </a:r>
            <a:r>
              <a:rPr sz="3000" dirty="0">
                <a:latin typeface="Carlito"/>
                <a:cs typeface="Carlito"/>
              </a:rPr>
              <a:t>and </a:t>
            </a:r>
            <a:r>
              <a:rPr sz="3000" spc="-20" dirty="0">
                <a:latin typeface="Carlito"/>
                <a:cs typeface="Carlito"/>
              </a:rPr>
              <a:t>data </a:t>
            </a:r>
            <a:r>
              <a:rPr sz="3000" spc="-10" dirty="0">
                <a:latin typeface="Carlito"/>
                <a:cs typeface="Carlito"/>
              </a:rPr>
              <a:t>managers </a:t>
            </a:r>
            <a:r>
              <a:rPr sz="3000" spc="-15" dirty="0">
                <a:latin typeface="Carlito"/>
                <a:cs typeface="Carlito"/>
              </a:rPr>
              <a:t>to </a:t>
            </a:r>
            <a:r>
              <a:rPr sz="3000" spc="-10" dirty="0">
                <a:latin typeface="Carlito"/>
                <a:cs typeface="Carlito"/>
              </a:rPr>
              <a:t>support  </a:t>
            </a:r>
            <a:r>
              <a:rPr sz="3000" dirty="0">
                <a:latin typeface="Carlito"/>
                <a:cs typeface="Carlito"/>
              </a:rPr>
              <a:t>the Big </a:t>
            </a:r>
            <a:r>
              <a:rPr sz="3000" spc="-15" dirty="0">
                <a:latin typeface="Carlito"/>
                <a:cs typeface="Carlito"/>
              </a:rPr>
              <a:t>Data</a:t>
            </a:r>
            <a:r>
              <a:rPr sz="3000" spc="-65" dirty="0">
                <a:latin typeface="Carlito"/>
                <a:cs typeface="Carlito"/>
              </a:rPr>
              <a:t> </a:t>
            </a:r>
            <a:r>
              <a:rPr sz="3000" spc="-5" dirty="0">
                <a:latin typeface="Carlito"/>
                <a:cs typeface="Carlito"/>
              </a:rPr>
              <a:t>space.</a:t>
            </a:r>
            <a:endParaRPr sz="3000">
              <a:latin typeface="Carlito"/>
              <a:cs typeface="Carlito"/>
            </a:endParaRPr>
          </a:p>
        </p:txBody>
      </p:sp>
    </p:spTree>
    <p:extLst>
      <p:ext uri="{BB962C8B-B14F-4D97-AF65-F5344CB8AC3E}">
        <p14:creationId xmlns:p14="http://schemas.microsoft.com/office/powerpoint/2010/main" xmlns="" val="42420428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2326" y="414319"/>
            <a:ext cx="9144001" cy="567463"/>
          </a:xfrm>
          <a:prstGeom prst="rect">
            <a:avLst/>
          </a:prstGeom>
        </p:spPr>
        <p:txBody>
          <a:bodyPr vert="horz" wrap="square" lIns="0" tIns="13335" rIns="0" bIns="0" rtlCol="0">
            <a:spAutoFit/>
          </a:bodyPr>
          <a:lstStyle/>
          <a:p>
            <a:pPr marL="16510" algn="ctr">
              <a:lnSpc>
                <a:spcPct val="100000"/>
              </a:lnSpc>
              <a:spcBef>
                <a:spcPts val="105"/>
              </a:spcBef>
            </a:pPr>
            <a:r>
              <a:rPr dirty="0"/>
              <a:t>Benefits of Big</a:t>
            </a:r>
            <a:r>
              <a:rPr spc="-75" dirty="0"/>
              <a:t> </a:t>
            </a:r>
            <a:r>
              <a:rPr dirty="0"/>
              <a:t>Data</a:t>
            </a:r>
          </a:p>
        </p:txBody>
      </p:sp>
      <p:sp>
        <p:nvSpPr>
          <p:cNvPr id="3" name="object 3"/>
          <p:cNvSpPr/>
          <p:nvPr/>
        </p:nvSpPr>
        <p:spPr>
          <a:xfrm>
            <a:off x="2918038" y="976883"/>
            <a:ext cx="6352579" cy="53340"/>
          </a:xfrm>
          <a:custGeom>
            <a:avLst/>
            <a:gdLst/>
            <a:ahLst/>
            <a:cxnLst/>
            <a:rect l="l" t="t" r="r" b="b"/>
            <a:pathLst>
              <a:path w="4765675" h="53340">
                <a:moveTo>
                  <a:pt x="4765548" y="0"/>
                </a:moveTo>
                <a:lnTo>
                  <a:pt x="0" y="0"/>
                </a:lnTo>
                <a:lnTo>
                  <a:pt x="0" y="53339"/>
                </a:lnTo>
                <a:lnTo>
                  <a:pt x="4765548" y="53339"/>
                </a:lnTo>
                <a:lnTo>
                  <a:pt x="4765548" y="0"/>
                </a:lnTo>
                <a:close/>
              </a:path>
            </a:pathLst>
          </a:custGeom>
          <a:solidFill>
            <a:srgbClr val="000000"/>
          </a:solidFill>
        </p:spPr>
        <p:txBody>
          <a:bodyPr wrap="square" lIns="0" tIns="0" rIns="0" bIns="0" rtlCol="0"/>
          <a:lstStyle/>
          <a:p>
            <a:endParaRPr/>
          </a:p>
        </p:txBody>
      </p:sp>
      <p:sp>
        <p:nvSpPr>
          <p:cNvPr id="4" name="object 4"/>
          <p:cNvSpPr txBox="1"/>
          <p:nvPr/>
        </p:nvSpPr>
        <p:spPr>
          <a:xfrm>
            <a:off x="714401" y="1545082"/>
            <a:ext cx="10600892" cy="4293235"/>
          </a:xfrm>
          <a:prstGeom prst="rect">
            <a:avLst/>
          </a:prstGeom>
        </p:spPr>
        <p:txBody>
          <a:bodyPr vert="horz" wrap="square" lIns="0" tIns="88265" rIns="0" bIns="0" rtlCol="0">
            <a:spAutoFit/>
          </a:bodyPr>
          <a:lstStyle/>
          <a:p>
            <a:pPr marL="355600" marR="5080" indent="-342900" algn="just">
              <a:lnSpc>
                <a:spcPct val="80000"/>
              </a:lnSpc>
              <a:spcBef>
                <a:spcPts val="695"/>
              </a:spcBef>
              <a:buFont typeface="Arial"/>
              <a:buChar char="•"/>
              <a:tabLst>
                <a:tab pos="354965" algn="l"/>
                <a:tab pos="355600" algn="l"/>
              </a:tabLst>
            </a:pPr>
            <a:r>
              <a:rPr sz="2500" spc="-10" dirty="0">
                <a:latin typeface="Carlito"/>
                <a:cs typeface="Carlito"/>
              </a:rPr>
              <a:t>Our </a:t>
            </a:r>
            <a:r>
              <a:rPr sz="2500" spc="-15" dirty="0">
                <a:latin typeface="Carlito"/>
                <a:cs typeface="Carlito"/>
              </a:rPr>
              <a:t>newest </a:t>
            </a:r>
            <a:r>
              <a:rPr sz="2500" spc="-10" dirty="0">
                <a:latin typeface="Carlito"/>
                <a:cs typeface="Carlito"/>
              </a:rPr>
              <a:t>research finds that </a:t>
            </a:r>
            <a:r>
              <a:rPr sz="2500" spc="-15" dirty="0">
                <a:latin typeface="Carlito"/>
                <a:cs typeface="Carlito"/>
              </a:rPr>
              <a:t>organizations are </a:t>
            </a:r>
            <a:r>
              <a:rPr sz="2500" spc="-10" dirty="0">
                <a:latin typeface="Carlito"/>
                <a:cs typeface="Carlito"/>
              </a:rPr>
              <a:t>using big  </a:t>
            </a:r>
            <a:r>
              <a:rPr sz="2500" spc="-20" dirty="0">
                <a:latin typeface="Carlito"/>
                <a:cs typeface="Carlito"/>
              </a:rPr>
              <a:t>data </a:t>
            </a:r>
            <a:r>
              <a:rPr sz="2500" spc="-10" dirty="0">
                <a:latin typeface="Carlito"/>
                <a:cs typeface="Carlito"/>
              </a:rPr>
              <a:t>to </a:t>
            </a:r>
            <a:r>
              <a:rPr sz="2500" spc="-20" dirty="0">
                <a:latin typeface="Carlito"/>
                <a:cs typeface="Carlito"/>
              </a:rPr>
              <a:t>target </a:t>
            </a:r>
            <a:r>
              <a:rPr sz="2500" spc="-10" dirty="0">
                <a:latin typeface="Carlito"/>
                <a:cs typeface="Carlito"/>
              </a:rPr>
              <a:t>customer-centric </a:t>
            </a:r>
            <a:r>
              <a:rPr sz="2500" spc="-15" dirty="0">
                <a:latin typeface="Carlito"/>
                <a:cs typeface="Carlito"/>
              </a:rPr>
              <a:t>outcomes, tap into </a:t>
            </a:r>
            <a:r>
              <a:rPr sz="2500" spc="-10" dirty="0">
                <a:latin typeface="Carlito"/>
                <a:cs typeface="Carlito"/>
              </a:rPr>
              <a:t>internal  </a:t>
            </a:r>
            <a:r>
              <a:rPr sz="2500" spc="-20" dirty="0">
                <a:latin typeface="Carlito"/>
                <a:cs typeface="Carlito"/>
              </a:rPr>
              <a:t>data </a:t>
            </a:r>
            <a:r>
              <a:rPr sz="2500" spc="-5" dirty="0">
                <a:latin typeface="Carlito"/>
                <a:cs typeface="Carlito"/>
              </a:rPr>
              <a:t>and build a </a:t>
            </a:r>
            <a:r>
              <a:rPr sz="2500" spc="-15" dirty="0">
                <a:latin typeface="Carlito"/>
                <a:cs typeface="Carlito"/>
              </a:rPr>
              <a:t>better information</a:t>
            </a:r>
            <a:r>
              <a:rPr sz="2500" spc="25" dirty="0">
                <a:latin typeface="Carlito"/>
                <a:cs typeface="Carlito"/>
              </a:rPr>
              <a:t> </a:t>
            </a:r>
            <a:r>
              <a:rPr sz="2500" spc="-20" dirty="0">
                <a:latin typeface="Carlito"/>
                <a:cs typeface="Carlito"/>
              </a:rPr>
              <a:t>ecosystem.</a:t>
            </a:r>
            <a:endParaRPr sz="2500">
              <a:latin typeface="Carlito"/>
              <a:cs typeface="Carlito"/>
            </a:endParaRPr>
          </a:p>
          <a:p>
            <a:pPr algn="just">
              <a:lnSpc>
                <a:spcPct val="100000"/>
              </a:lnSpc>
              <a:spcBef>
                <a:spcPts val="40"/>
              </a:spcBef>
              <a:buFont typeface="Arial"/>
              <a:buChar char="•"/>
            </a:pPr>
            <a:endParaRPr sz="2900">
              <a:latin typeface="Carlito"/>
              <a:cs typeface="Carlito"/>
            </a:endParaRPr>
          </a:p>
          <a:p>
            <a:pPr marL="355600" marR="611505" indent="-342900" algn="just">
              <a:lnSpc>
                <a:spcPts val="2400"/>
              </a:lnSpc>
              <a:buFont typeface="Arial"/>
              <a:buChar char="•"/>
              <a:tabLst>
                <a:tab pos="354965" algn="l"/>
                <a:tab pos="355600" algn="l"/>
              </a:tabLst>
            </a:pPr>
            <a:r>
              <a:rPr sz="2500" spc="-5" dirty="0">
                <a:latin typeface="Carlito"/>
                <a:cs typeface="Carlito"/>
              </a:rPr>
              <a:t>Big </a:t>
            </a:r>
            <a:r>
              <a:rPr sz="2500" spc="-20" dirty="0">
                <a:latin typeface="Carlito"/>
                <a:cs typeface="Carlito"/>
              </a:rPr>
              <a:t>Data </a:t>
            </a:r>
            <a:r>
              <a:rPr sz="2500" spc="-5" dirty="0">
                <a:latin typeface="Carlito"/>
                <a:cs typeface="Carlito"/>
              </a:rPr>
              <a:t>is </a:t>
            </a:r>
            <a:r>
              <a:rPr sz="2500" spc="-10" dirty="0">
                <a:latin typeface="Carlito"/>
                <a:cs typeface="Carlito"/>
              </a:rPr>
              <a:t>already </a:t>
            </a:r>
            <a:r>
              <a:rPr sz="2500" dirty="0">
                <a:latin typeface="Carlito"/>
                <a:cs typeface="Carlito"/>
              </a:rPr>
              <a:t>an </a:t>
            </a:r>
            <a:r>
              <a:rPr sz="2500" spc="-10" dirty="0">
                <a:latin typeface="Carlito"/>
                <a:cs typeface="Carlito"/>
              </a:rPr>
              <a:t>important part </a:t>
            </a:r>
            <a:r>
              <a:rPr sz="2500" spc="-5" dirty="0">
                <a:latin typeface="Carlito"/>
                <a:cs typeface="Carlito"/>
              </a:rPr>
              <a:t>of the $64 billion  </a:t>
            </a:r>
            <a:r>
              <a:rPr sz="2500" spc="-10" dirty="0">
                <a:latin typeface="Carlito"/>
                <a:cs typeface="Carlito"/>
              </a:rPr>
              <a:t>database </a:t>
            </a:r>
            <a:r>
              <a:rPr sz="2500" spc="-5" dirty="0">
                <a:latin typeface="Carlito"/>
                <a:cs typeface="Carlito"/>
              </a:rPr>
              <a:t>and </a:t>
            </a:r>
            <a:r>
              <a:rPr sz="2500" spc="-20" dirty="0">
                <a:latin typeface="Carlito"/>
                <a:cs typeface="Carlito"/>
              </a:rPr>
              <a:t>data </a:t>
            </a:r>
            <a:r>
              <a:rPr sz="2500" spc="-5" dirty="0">
                <a:latin typeface="Carlito"/>
                <a:cs typeface="Carlito"/>
              </a:rPr>
              <a:t>analytics</a:t>
            </a:r>
            <a:r>
              <a:rPr sz="2500" spc="55" dirty="0">
                <a:latin typeface="Carlito"/>
                <a:cs typeface="Carlito"/>
              </a:rPr>
              <a:t> </a:t>
            </a:r>
            <a:r>
              <a:rPr sz="2500" spc="-15" dirty="0">
                <a:latin typeface="Carlito"/>
                <a:cs typeface="Carlito"/>
              </a:rPr>
              <a:t>market</a:t>
            </a:r>
            <a:endParaRPr sz="2500">
              <a:latin typeface="Carlito"/>
              <a:cs typeface="Carlito"/>
            </a:endParaRPr>
          </a:p>
          <a:p>
            <a:pPr algn="just">
              <a:lnSpc>
                <a:spcPct val="100000"/>
              </a:lnSpc>
              <a:spcBef>
                <a:spcPts val="30"/>
              </a:spcBef>
              <a:buFont typeface="Arial"/>
              <a:buChar char="•"/>
            </a:pPr>
            <a:endParaRPr sz="2450">
              <a:latin typeface="Carlito"/>
              <a:cs typeface="Carlito"/>
            </a:endParaRPr>
          </a:p>
          <a:p>
            <a:pPr marL="295910" marR="1043305" indent="-283845" algn="just">
              <a:lnSpc>
                <a:spcPct val="100000"/>
              </a:lnSpc>
              <a:buFont typeface="Arial"/>
              <a:buChar char="•"/>
              <a:tabLst>
                <a:tab pos="354965" algn="l"/>
                <a:tab pos="355600" algn="l"/>
              </a:tabLst>
            </a:pPr>
            <a:r>
              <a:rPr dirty="0"/>
              <a:t>	</a:t>
            </a:r>
            <a:r>
              <a:rPr sz="2500" spc="-5" dirty="0">
                <a:latin typeface="Carlito"/>
                <a:cs typeface="Carlito"/>
              </a:rPr>
              <a:t>It </a:t>
            </a:r>
            <a:r>
              <a:rPr sz="2500" spc="-30" dirty="0">
                <a:latin typeface="Carlito"/>
                <a:cs typeface="Carlito"/>
              </a:rPr>
              <a:t>offers </a:t>
            </a:r>
            <a:r>
              <a:rPr sz="2500" spc="-10" dirty="0">
                <a:latin typeface="Carlito"/>
                <a:cs typeface="Carlito"/>
              </a:rPr>
              <a:t>commercial </a:t>
            </a:r>
            <a:r>
              <a:rPr sz="2500" spc="-5" dirty="0">
                <a:latin typeface="Carlito"/>
                <a:cs typeface="Carlito"/>
              </a:rPr>
              <a:t>opportunities of a </a:t>
            </a:r>
            <a:r>
              <a:rPr sz="2500" spc="-15" dirty="0">
                <a:latin typeface="Carlito"/>
                <a:cs typeface="Carlito"/>
              </a:rPr>
              <a:t>comparable  </a:t>
            </a:r>
            <a:r>
              <a:rPr sz="2500" spc="-10" dirty="0">
                <a:latin typeface="Carlito"/>
                <a:cs typeface="Carlito"/>
              </a:rPr>
              <a:t>scale </a:t>
            </a:r>
            <a:r>
              <a:rPr sz="2500" spc="-15" dirty="0">
                <a:latin typeface="Carlito"/>
                <a:cs typeface="Carlito"/>
              </a:rPr>
              <a:t>to </a:t>
            </a:r>
            <a:r>
              <a:rPr sz="2500" spc="-10" dirty="0">
                <a:latin typeface="Carlito"/>
                <a:cs typeface="Carlito"/>
              </a:rPr>
              <a:t>enterprise </a:t>
            </a:r>
            <a:r>
              <a:rPr sz="2500" spc="-15" dirty="0">
                <a:latin typeface="Carlito"/>
                <a:cs typeface="Carlito"/>
              </a:rPr>
              <a:t>software </a:t>
            </a:r>
            <a:r>
              <a:rPr sz="2500" spc="-5" dirty="0">
                <a:latin typeface="Carlito"/>
                <a:cs typeface="Carlito"/>
              </a:rPr>
              <a:t>in the </a:t>
            </a:r>
            <a:r>
              <a:rPr sz="2500" spc="-15" dirty="0">
                <a:latin typeface="Carlito"/>
                <a:cs typeface="Carlito"/>
              </a:rPr>
              <a:t>late</a:t>
            </a:r>
            <a:r>
              <a:rPr sz="2500" spc="65" dirty="0">
                <a:latin typeface="Carlito"/>
                <a:cs typeface="Carlito"/>
              </a:rPr>
              <a:t> </a:t>
            </a:r>
            <a:r>
              <a:rPr sz="2500" spc="-5" dirty="0">
                <a:latin typeface="Carlito"/>
                <a:cs typeface="Carlito"/>
              </a:rPr>
              <a:t>1980s</a:t>
            </a:r>
            <a:endParaRPr sz="2500">
              <a:latin typeface="Carlito"/>
              <a:cs typeface="Carlito"/>
            </a:endParaRPr>
          </a:p>
          <a:p>
            <a:pPr algn="just">
              <a:lnSpc>
                <a:spcPct val="100000"/>
              </a:lnSpc>
              <a:buFont typeface="Arial"/>
              <a:buChar char="•"/>
            </a:pPr>
            <a:endParaRPr sz="2950">
              <a:latin typeface="Carlito"/>
              <a:cs typeface="Carlito"/>
            </a:endParaRPr>
          </a:p>
          <a:p>
            <a:pPr marL="355600" marR="145415" indent="-342900" algn="just">
              <a:lnSpc>
                <a:spcPct val="80000"/>
              </a:lnSpc>
              <a:spcBef>
                <a:spcPts val="5"/>
              </a:spcBef>
              <a:buFont typeface="Arial"/>
              <a:buChar char="•"/>
              <a:tabLst>
                <a:tab pos="354965" algn="l"/>
                <a:tab pos="355600" algn="l"/>
              </a:tabLst>
            </a:pPr>
            <a:r>
              <a:rPr sz="2500" spc="-5" dirty="0">
                <a:latin typeface="Carlito"/>
                <a:cs typeface="Carlito"/>
              </a:rPr>
              <a:t>And the </a:t>
            </a:r>
            <a:r>
              <a:rPr sz="2500" spc="-10" dirty="0">
                <a:latin typeface="Carlito"/>
                <a:cs typeface="Carlito"/>
              </a:rPr>
              <a:t>Internet </a:t>
            </a:r>
            <a:r>
              <a:rPr sz="2500" spc="-5" dirty="0">
                <a:latin typeface="Carlito"/>
                <a:cs typeface="Carlito"/>
              </a:rPr>
              <a:t>boom of the </a:t>
            </a:r>
            <a:r>
              <a:rPr sz="2500" spc="-10" dirty="0">
                <a:latin typeface="Carlito"/>
                <a:cs typeface="Carlito"/>
              </a:rPr>
              <a:t>1990s, </a:t>
            </a:r>
            <a:r>
              <a:rPr sz="2500" spc="-5" dirty="0">
                <a:latin typeface="Carlito"/>
                <a:cs typeface="Carlito"/>
              </a:rPr>
              <a:t>and the social media  </a:t>
            </a:r>
            <a:r>
              <a:rPr sz="2500" spc="-10" dirty="0">
                <a:latin typeface="Carlito"/>
                <a:cs typeface="Carlito"/>
              </a:rPr>
              <a:t>explosion </a:t>
            </a:r>
            <a:r>
              <a:rPr sz="2500" spc="-5" dirty="0">
                <a:latin typeface="Carlito"/>
                <a:cs typeface="Carlito"/>
              </a:rPr>
              <a:t>of</a:t>
            </a:r>
            <a:r>
              <a:rPr sz="2500" spc="-10" dirty="0">
                <a:latin typeface="Carlito"/>
                <a:cs typeface="Carlito"/>
              </a:rPr>
              <a:t> </a:t>
            </a:r>
            <a:r>
              <a:rPr sz="2500" spc="-45" dirty="0">
                <a:latin typeface="Carlito"/>
                <a:cs typeface="Carlito"/>
              </a:rPr>
              <a:t>today.</a:t>
            </a:r>
            <a:endParaRPr sz="2500">
              <a:latin typeface="Carlito"/>
              <a:cs typeface="Carlito"/>
            </a:endParaRPr>
          </a:p>
        </p:txBody>
      </p:sp>
    </p:spTree>
    <p:extLst>
      <p:ext uri="{BB962C8B-B14F-4D97-AF65-F5344CB8AC3E}">
        <p14:creationId xmlns:p14="http://schemas.microsoft.com/office/powerpoint/2010/main" xmlns="" val="2328479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842" y="1981200"/>
            <a:ext cx="3596607" cy="2667000"/>
          </a:xfrm>
        </p:spPr>
        <p:txBody>
          <a:bodyPr/>
          <a:lstStyle/>
          <a:p>
            <a:r>
              <a:rPr lang="en-US" dirty="0"/>
              <a:t>Greater availability of data via repositories</a:t>
            </a:r>
            <a:br>
              <a:rPr lang="en-US" dirty="0"/>
            </a:br>
            <a:endParaRPr lang="en-US" dirty="0"/>
          </a:p>
        </p:txBody>
      </p:sp>
      <p:sp>
        <p:nvSpPr>
          <p:cNvPr id="3" name="Text Placeholder 2"/>
          <p:cNvSpPr>
            <a:spLocks noGrp="1"/>
          </p:cNvSpPr>
          <p:nvPr>
            <p:ph type="body" sz="half" idx="2"/>
          </p:nvPr>
        </p:nvSpPr>
        <p:spPr/>
        <p:txBody>
          <a:bodyPr>
            <a:normAutofit/>
          </a:bodyPr>
          <a:lstStyle/>
          <a:p>
            <a:r>
              <a:rPr lang="en-US" dirty="0" smtClean="0"/>
              <a:t>The Registry of Research Data Repositories (re3data.org) listed 1,500 research data repositories. Currently 458 are key worded “medicine.” </a:t>
            </a:r>
          </a:p>
          <a:p>
            <a:endParaRPr lang="en-US" dirty="0"/>
          </a:p>
        </p:txBody>
      </p:sp>
      <p:pic>
        <p:nvPicPr>
          <p:cNvPr id="5" name="Content Placeholder 4" descr="Cancer Imaging Archive logo"/>
          <p:cNvPicPr>
            <a:picLocks noGrp="1" noChangeAspect="1"/>
          </p:cNvPicPr>
          <p:nvPr>
            <p:ph idx="1"/>
          </p:nvPr>
        </p:nvPicPr>
        <p:blipFill>
          <a:blip r:embed="rId3" cstate="print"/>
          <a:stretch>
            <a:fillRect/>
          </a:stretch>
        </p:blipFill>
        <p:spPr>
          <a:xfrm>
            <a:off x="6323012" y="478643"/>
            <a:ext cx="1833679" cy="696964"/>
          </a:xfrm>
          <a:prstGeom prst="rect">
            <a:avLst/>
          </a:prstGeom>
        </p:spPr>
      </p:pic>
      <p:pic>
        <p:nvPicPr>
          <p:cNvPr id="6" name="Picture 5" descr="Peptide Atlas logo"/>
          <p:cNvPicPr>
            <a:picLocks noChangeAspect="1"/>
          </p:cNvPicPr>
          <p:nvPr/>
        </p:nvPicPr>
        <p:blipFill>
          <a:blip r:embed="rId4" cstate="print"/>
          <a:stretch>
            <a:fillRect/>
          </a:stretch>
        </p:blipFill>
        <p:spPr>
          <a:xfrm>
            <a:off x="7092965" y="2251809"/>
            <a:ext cx="1575580" cy="829993"/>
          </a:xfrm>
          <a:prstGeom prst="rect">
            <a:avLst/>
          </a:prstGeom>
        </p:spPr>
      </p:pic>
      <p:pic>
        <p:nvPicPr>
          <p:cNvPr id="7" name="Picture 6" descr="ImmPort logo"/>
          <p:cNvPicPr>
            <a:picLocks noChangeAspect="1"/>
          </p:cNvPicPr>
          <p:nvPr/>
        </p:nvPicPr>
        <p:blipFill>
          <a:blip r:embed="rId5" cstate="print"/>
          <a:stretch>
            <a:fillRect/>
          </a:stretch>
        </p:blipFill>
        <p:spPr>
          <a:xfrm>
            <a:off x="8488946" y="3450878"/>
            <a:ext cx="2657475" cy="790575"/>
          </a:xfrm>
          <a:prstGeom prst="rect">
            <a:avLst/>
          </a:prstGeom>
        </p:spPr>
      </p:pic>
      <p:pic>
        <p:nvPicPr>
          <p:cNvPr id="8" name="Picture 7" descr="Influenza Research Database logo"/>
          <p:cNvPicPr>
            <a:picLocks noChangeAspect="1"/>
          </p:cNvPicPr>
          <p:nvPr/>
        </p:nvPicPr>
        <p:blipFill>
          <a:blip r:embed="rId6" cstate="print"/>
          <a:stretch>
            <a:fillRect/>
          </a:stretch>
        </p:blipFill>
        <p:spPr>
          <a:xfrm>
            <a:off x="9020967" y="2548053"/>
            <a:ext cx="2652713" cy="614734"/>
          </a:xfrm>
          <a:prstGeom prst="rect">
            <a:avLst/>
          </a:prstGeom>
        </p:spPr>
      </p:pic>
      <p:pic>
        <p:nvPicPr>
          <p:cNvPr id="9" name="Picture 8" descr="ClinicalTrials.gov logo"/>
          <p:cNvPicPr>
            <a:picLocks noChangeAspect="1"/>
          </p:cNvPicPr>
          <p:nvPr/>
        </p:nvPicPr>
        <p:blipFill>
          <a:blip r:embed="rId7" cstate="print"/>
          <a:stretch>
            <a:fillRect/>
          </a:stretch>
        </p:blipFill>
        <p:spPr>
          <a:xfrm>
            <a:off x="5491745" y="3254539"/>
            <a:ext cx="2543175" cy="447675"/>
          </a:xfrm>
          <a:prstGeom prst="rect">
            <a:avLst/>
          </a:prstGeom>
        </p:spPr>
      </p:pic>
      <p:pic>
        <p:nvPicPr>
          <p:cNvPr id="10" name="Picture 9" descr="NIMH Repository and Genomics Resource logo"/>
          <p:cNvPicPr>
            <a:picLocks noChangeAspect="1"/>
          </p:cNvPicPr>
          <p:nvPr/>
        </p:nvPicPr>
        <p:blipFill>
          <a:blip r:embed="rId8" cstate="print"/>
          <a:stretch>
            <a:fillRect/>
          </a:stretch>
        </p:blipFill>
        <p:spPr>
          <a:xfrm>
            <a:off x="5318709" y="4905003"/>
            <a:ext cx="3152775" cy="642938"/>
          </a:xfrm>
          <a:prstGeom prst="rect">
            <a:avLst/>
          </a:prstGeom>
        </p:spPr>
      </p:pic>
      <p:pic>
        <p:nvPicPr>
          <p:cNvPr id="11" name="Picture 10" descr="PubChem logo"/>
          <p:cNvPicPr>
            <a:picLocks noChangeAspect="1"/>
          </p:cNvPicPr>
          <p:nvPr/>
        </p:nvPicPr>
        <p:blipFill>
          <a:blip r:embed="rId9" cstate="print"/>
          <a:stretch>
            <a:fillRect/>
          </a:stretch>
        </p:blipFill>
        <p:spPr>
          <a:xfrm>
            <a:off x="5597524" y="4046868"/>
            <a:ext cx="2409825" cy="606198"/>
          </a:xfrm>
          <a:prstGeom prst="rect">
            <a:avLst/>
          </a:prstGeom>
        </p:spPr>
      </p:pic>
      <p:pic>
        <p:nvPicPr>
          <p:cNvPr id="12" name="Picture 11" descr="ICPSR logo"/>
          <p:cNvPicPr>
            <a:picLocks noChangeAspect="1"/>
          </p:cNvPicPr>
          <p:nvPr/>
        </p:nvPicPr>
        <p:blipFill>
          <a:blip r:embed="rId10" cstate="print"/>
          <a:stretch>
            <a:fillRect/>
          </a:stretch>
        </p:blipFill>
        <p:spPr>
          <a:xfrm>
            <a:off x="8423670" y="827125"/>
            <a:ext cx="2457450" cy="650501"/>
          </a:xfrm>
          <a:prstGeom prst="rect">
            <a:avLst/>
          </a:prstGeom>
        </p:spPr>
      </p:pic>
      <p:pic>
        <p:nvPicPr>
          <p:cNvPr id="13" name="Picture 12" descr="Cell Image Library logo"/>
          <p:cNvPicPr>
            <a:picLocks noChangeAspect="1"/>
          </p:cNvPicPr>
          <p:nvPr/>
        </p:nvPicPr>
        <p:blipFill>
          <a:blip r:embed="rId11" cstate="print"/>
          <a:stretch>
            <a:fillRect/>
          </a:stretch>
        </p:blipFill>
        <p:spPr>
          <a:xfrm>
            <a:off x="5398302" y="2399131"/>
            <a:ext cx="1381125" cy="619125"/>
          </a:xfrm>
          <a:prstGeom prst="rect">
            <a:avLst/>
          </a:prstGeom>
        </p:spPr>
      </p:pic>
      <p:pic>
        <p:nvPicPr>
          <p:cNvPr id="14" name="Picture 13" descr="OpenfMRI logo"/>
          <p:cNvPicPr>
            <a:picLocks noChangeAspect="1"/>
          </p:cNvPicPr>
          <p:nvPr/>
        </p:nvPicPr>
        <p:blipFill>
          <a:blip r:embed="rId12" cstate="print"/>
          <a:stretch>
            <a:fillRect/>
          </a:stretch>
        </p:blipFill>
        <p:spPr>
          <a:xfrm>
            <a:off x="8775699" y="4572000"/>
            <a:ext cx="2562225" cy="798525"/>
          </a:xfrm>
          <a:prstGeom prst="rect">
            <a:avLst/>
          </a:prstGeom>
        </p:spPr>
      </p:pic>
      <p:pic>
        <p:nvPicPr>
          <p:cNvPr id="15" name="Picture 14" descr="VectorBase logo"/>
          <p:cNvPicPr>
            <a:picLocks noChangeAspect="1"/>
          </p:cNvPicPr>
          <p:nvPr/>
        </p:nvPicPr>
        <p:blipFill>
          <a:blip r:embed="rId13" cstate="print"/>
          <a:stretch>
            <a:fillRect/>
          </a:stretch>
        </p:blipFill>
        <p:spPr>
          <a:xfrm>
            <a:off x="5664199" y="5809599"/>
            <a:ext cx="3024188" cy="550815"/>
          </a:xfrm>
          <a:prstGeom prst="rect">
            <a:avLst/>
          </a:prstGeom>
        </p:spPr>
      </p:pic>
      <p:pic>
        <p:nvPicPr>
          <p:cNvPr id="17" name="Picture 16" descr="Dryad log"/>
          <p:cNvPicPr>
            <a:picLocks noChangeAspect="1"/>
          </p:cNvPicPr>
          <p:nvPr/>
        </p:nvPicPr>
        <p:blipFill>
          <a:blip r:embed="rId14" cstate="print"/>
          <a:stretch>
            <a:fillRect/>
          </a:stretch>
        </p:blipFill>
        <p:spPr>
          <a:xfrm>
            <a:off x="5379252" y="1302059"/>
            <a:ext cx="1400175" cy="847725"/>
          </a:xfrm>
          <a:prstGeom prst="rect">
            <a:avLst/>
          </a:prstGeom>
        </p:spPr>
      </p:pic>
      <p:pic>
        <p:nvPicPr>
          <p:cNvPr id="18" name="Picture 17" descr="DataONE logo"/>
          <p:cNvPicPr>
            <a:picLocks noChangeAspect="1"/>
          </p:cNvPicPr>
          <p:nvPr/>
        </p:nvPicPr>
        <p:blipFill>
          <a:blip r:embed="rId15" cstate="print"/>
          <a:stretch>
            <a:fillRect/>
          </a:stretch>
        </p:blipFill>
        <p:spPr>
          <a:xfrm>
            <a:off x="9000329" y="5546472"/>
            <a:ext cx="2571750" cy="771525"/>
          </a:xfrm>
          <a:prstGeom prst="rect">
            <a:avLst/>
          </a:prstGeom>
        </p:spPr>
      </p:pic>
      <p:pic>
        <p:nvPicPr>
          <p:cNvPr id="19" name="Picture 18" descr="dataMED logo"/>
          <p:cNvPicPr>
            <a:picLocks noChangeAspect="1"/>
          </p:cNvPicPr>
          <p:nvPr/>
        </p:nvPicPr>
        <p:blipFill>
          <a:blip r:embed="rId16" cstate="print"/>
          <a:stretch>
            <a:fillRect/>
          </a:stretch>
        </p:blipFill>
        <p:spPr>
          <a:xfrm>
            <a:off x="6996499" y="1581110"/>
            <a:ext cx="1492447" cy="409041"/>
          </a:xfrm>
          <a:prstGeom prst="rect">
            <a:avLst/>
          </a:prstGeom>
        </p:spPr>
      </p:pic>
      <p:pic>
        <p:nvPicPr>
          <p:cNvPr id="4" name="Picture 3" descr="re3data.org logo"/>
          <p:cNvPicPr>
            <a:picLocks noChangeAspect="1"/>
          </p:cNvPicPr>
          <p:nvPr/>
        </p:nvPicPr>
        <p:blipFill>
          <a:blip r:embed="rId17" cstate="print"/>
          <a:stretch>
            <a:fillRect/>
          </a:stretch>
        </p:blipFill>
        <p:spPr>
          <a:xfrm>
            <a:off x="8889267" y="1699884"/>
            <a:ext cx="2335087" cy="672222"/>
          </a:xfrm>
          <a:prstGeom prst="rect">
            <a:avLst/>
          </a:prstGeom>
        </p:spPr>
      </p:pic>
    </p:spTree>
    <p:extLst>
      <p:ext uri="{BB962C8B-B14F-4D97-AF65-F5344CB8AC3E}">
        <p14:creationId xmlns:p14="http://schemas.microsoft.com/office/powerpoint/2010/main" xmlns="" val="4236927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Contact Information</a:t>
            </a:r>
            <a:endParaRPr lang="en-US" dirty="0"/>
          </a:p>
        </p:txBody>
      </p:sp>
      <p:sp>
        <p:nvSpPr>
          <p:cNvPr id="6" name="Content Placeholder 5"/>
          <p:cNvSpPr>
            <a:spLocks noGrp="1"/>
          </p:cNvSpPr>
          <p:nvPr>
            <p:ph sz="half" idx="2"/>
          </p:nvPr>
        </p:nvSpPr>
        <p:spPr/>
        <p:txBody>
          <a:bodyPr/>
          <a:lstStyle/>
          <a:p>
            <a:pPr marL="0" indent="0">
              <a:buNone/>
            </a:pPr>
            <a:endParaRPr lang="en-US" dirty="0" smtClean="0"/>
          </a:p>
          <a:p>
            <a:pPr marL="0" indent="0">
              <a:buNone/>
            </a:pPr>
            <a:r>
              <a:rPr lang="en-US" dirty="0" smtClean="0"/>
              <a:t>Dr. </a:t>
            </a:r>
            <a:r>
              <a:rPr lang="en-US" dirty="0" err="1" smtClean="0"/>
              <a:t>Preethi</a:t>
            </a:r>
            <a:r>
              <a:rPr lang="en-US" dirty="0" smtClean="0"/>
              <a:t> </a:t>
            </a:r>
            <a:r>
              <a:rPr lang="en-US" dirty="0" err="1" smtClean="0"/>
              <a:t>Ananthachari</a:t>
            </a:r>
            <a:endParaRPr lang="en-US" dirty="0" smtClean="0"/>
          </a:p>
          <a:p>
            <a:pPr marL="0" indent="0">
              <a:buNone/>
            </a:pPr>
            <a:r>
              <a:rPr lang="en-US" dirty="0" smtClean="0">
                <a:hlinkClick r:id="rId3"/>
              </a:rPr>
              <a:t>Email</a:t>
            </a:r>
            <a:r>
              <a:rPr lang="en-US" dirty="0" smtClean="0"/>
              <a:t>: preethi.ga@wsu.ac.kr</a:t>
            </a:r>
            <a:br>
              <a:rPr lang="en-US" dirty="0" smtClean="0"/>
            </a:br>
            <a:r>
              <a:rPr lang="en-US" dirty="0" smtClean="0"/>
              <a:t>010-28691177</a:t>
            </a:r>
            <a:br>
              <a:rPr lang="en-US" dirty="0" smtClean="0"/>
            </a:br>
            <a:r>
              <a:rPr lang="en-US" dirty="0" smtClean="0"/>
              <a:t> </a:t>
            </a:r>
            <a:endParaRPr lang="en-US" dirty="0"/>
          </a:p>
        </p:txBody>
      </p:sp>
      <p:pic>
        <p:nvPicPr>
          <p:cNvPr id="4098" name="Picture 2" descr="Java Developer Job Description: Role and Responsibilities"/>
          <p:cNvPicPr>
            <a:picLocks noChangeAspect="1" noChangeArrowheads="1"/>
          </p:cNvPicPr>
          <p:nvPr/>
        </p:nvPicPr>
        <p:blipFill>
          <a:blip r:embed="rId4"/>
          <a:srcRect/>
          <a:stretch>
            <a:fillRect/>
          </a:stretch>
        </p:blipFill>
        <p:spPr bwMode="auto">
          <a:xfrm>
            <a:off x="608012" y="1981200"/>
            <a:ext cx="5334000" cy="3000376"/>
          </a:xfrm>
          <a:prstGeom prst="rect">
            <a:avLst/>
          </a:prstGeom>
          <a:noFill/>
        </p:spPr>
      </p:pic>
    </p:spTree>
    <p:extLst>
      <p:ext uri="{BB962C8B-B14F-4D97-AF65-F5344CB8AC3E}">
        <p14:creationId xmlns:p14="http://schemas.microsoft.com/office/powerpoint/2010/main" xmlns="" val="16297279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29622" y="2602712"/>
            <a:ext cx="3328226" cy="567463"/>
          </a:xfrm>
          <a:prstGeom prst="rect">
            <a:avLst/>
          </a:prstGeom>
        </p:spPr>
        <p:txBody>
          <a:bodyPr vert="horz" wrap="square" lIns="0" tIns="13335" rIns="0" bIns="0" rtlCol="0">
            <a:spAutoFit/>
          </a:bodyPr>
          <a:lstStyle/>
          <a:p>
            <a:pPr marL="12700">
              <a:lnSpc>
                <a:spcPct val="100000"/>
              </a:lnSpc>
              <a:spcBef>
                <a:spcPts val="105"/>
              </a:spcBef>
            </a:pPr>
            <a:r>
              <a:rPr b="0" dirty="0">
                <a:latin typeface="Carlito"/>
                <a:cs typeface="Carlito"/>
              </a:rPr>
              <a:t>Thank</a:t>
            </a:r>
            <a:r>
              <a:rPr b="0" spc="-90" dirty="0">
                <a:latin typeface="Carlito"/>
                <a:cs typeface="Carlito"/>
              </a:rPr>
              <a:t> </a:t>
            </a:r>
            <a:r>
              <a:rPr b="0" spc="-80" dirty="0">
                <a:latin typeface="Carlito"/>
                <a:cs typeface="Carlito"/>
              </a:rPr>
              <a:t>You.</a:t>
            </a:r>
          </a:p>
        </p:txBody>
      </p:sp>
    </p:spTree>
    <p:extLst>
      <p:ext uri="{BB962C8B-B14F-4D97-AF65-F5344CB8AC3E}">
        <p14:creationId xmlns:p14="http://schemas.microsoft.com/office/powerpoint/2010/main" xmlns="" val="39530047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t>
            </a:r>
            <a:endParaRPr lang="en-US" dirty="0"/>
          </a:p>
        </p:txBody>
      </p:sp>
      <p:sp>
        <p:nvSpPr>
          <p:cNvPr id="3" name="Content Placeholder 2"/>
          <p:cNvSpPr>
            <a:spLocks noGrp="1"/>
          </p:cNvSpPr>
          <p:nvPr>
            <p:ph idx="1"/>
          </p:nvPr>
        </p:nvSpPr>
        <p:spPr/>
        <p:txBody>
          <a:bodyPr/>
          <a:lstStyle/>
          <a:p>
            <a:r>
              <a:rPr lang="en-US" dirty="0" smtClean="0"/>
              <a:t>Big data is the big thing in the IT world.</a:t>
            </a:r>
          </a:p>
          <a:p>
            <a:r>
              <a:rPr lang="en-US" dirty="0" smtClean="0"/>
              <a:t>The first Organizations to use it were online and startup firms.</a:t>
            </a:r>
          </a:p>
          <a:p>
            <a:r>
              <a:rPr lang="en-US" dirty="0" smtClean="0"/>
              <a:t>Firms like Google, e-Bay, LinkedIn, and Facebook were built around big data from the beginning. </a:t>
            </a:r>
          </a:p>
          <a:p>
            <a:r>
              <a:rPr lang="en-US" dirty="0" smtClean="0"/>
              <a:t>Like many new IT techniques, Big data will bring cost reduction and substantial improvements in the time for performing computing tasks.</a:t>
            </a:r>
            <a:endParaRPr lang="en-US" dirty="0"/>
          </a:p>
        </p:txBody>
      </p:sp>
    </p:spTree>
    <p:extLst>
      <p:ext uri="{BB962C8B-B14F-4D97-AF65-F5344CB8AC3E}">
        <p14:creationId xmlns:p14="http://schemas.microsoft.com/office/powerpoint/2010/main" xmlns="" val="27237141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2267" y="1322579"/>
            <a:ext cx="9716356" cy="3884525"/>
          </a:xfrm>
          <a:prstGeom prst="rect">
            <a:avLst/>
          </a:prstGeom>
        </p:spPr>
        <p:txBody>
          <a:bodyPr vert="horz" wrap="square" lIns="0" tIns="85725" rIns="0" bIns="0" rtlCol="0">
            <a:spAutoFit/>
          </a:bodyPr>
          <a:lstStyle/>
          <a:p>
            <a:pPr marL="355600" marR="199390" indent="-343535">
              <a:lnSpc>
                <a:spcPct val="80000"/>
              </a:lnSpc>
              <a:spcBef>
                <a:spcPts val="675"/>
              </a:spcBef>
              <a:buFont typeface="Arial"/>
              <a:buChar char="•"/>
              <a:tabLst>
                <a:tab pos="355600" algn="l"/>
                <a:tab pos="356235" algn="l"/>
              </a:tabLst>
            </a:pPr>
            <a:r>
              <a:rPr sz="2400" spc="-5" dirty="0">
                <a:latin typeface="Trebuchet MS"/>
                <a:cs typeface="Trebuchet MS"/>
              </a:rPr>
              <a:t>‘</a:t>
            </a:r>
            <a:r>
              <a:rPr sz="2400" spc="-5" dirty="0">
                <a:solidFill>
                  <a:srgbClr val="FF0000"/>
                </a:solidFill>
                <a:latin typeface="Trebuchet MS"/>
                <a:cs typeface="Trebuchet MS"/>
              </a:rPr>
              <a:t>Big Data</a:t>
            </a:r>
            <a:r>
              <a:rPr sz="2400" spc="-5" dirty="0">
                <a:latin typeface="Trebuchet MS"/>
                <a:cs typeface="Trebuchet MS"/>
              </a:rPr>
              <a:t>’ is </a:t>
            </a:r>
            <a:r>
              <a:rPr sz="2400" dirty="0">
                <a:latin typeface="Trebuchet MS"/>
                <a:cs typeface="Trebuchet MS"/>
              </a:rPr>
              <a:t>similar </a:t>
            </a:r>
            <a:r>
              <a:rPr sz="2400" spc="-5" dirty="0">
                <a:latin typeface="Trebuchet MS"/>
                <a:cs typeface="Trebuchet MS"/>
              </a:rPr>
              <a:t>to ‘small data’, but bigger in  </a:t>
            </a:r>
            <a:r>
              <a:rPr sz="2400" dirty="0">
                <a:latin typeface="Trebuchet MS"/>
                <a:cs typeface="Trebuchet MS"/>
              </a:rPr>
              <a:t>size</a:t>
            </a:r>
            <a:endParaRPr sz="2400">
              <a:latin typeface="Trebuchet MS"/>
              <a:cs typeface="Trebuchet MS"/>
            </a:endParaRPr>
          </a:p>
          <a:p>
            <a:pPr>
              <a:lnSpc>
                <a:spcPct val="100000"/>
              </a:lnSpc>
              <a:spcBef>
                <a:spcPts val="15"/>
              </a:spcBef>
              <a:buFont typeface="Arial"/>
              <a:buChar char="•"/>
            </a:pPr>
            <a:endParaRPr sz="2950">
              <a:latin typeface="Trebuchet MS"/>
              <a:cs typeface="Trebuchet MS"/>
            </a:endParaRPr>
          </a:p>
          <a:p>
            <a:pPr marL="355600" marR="1026794" indent="-343535">
              <a:lnSpc>
                <a:spcPts val="2300"/>
              </a:lnSpc>
              <a:buFont typeface="Arial"/>
              <a:buChar char="•"/>
              <a:tabLst>
                <a:tab pos="355600" algn="l"/>
                <a:tab pos="356235" algn="l"/>
              </a:tabLst>
            </a:pPr>
            <a:r>
              <a:rPr sz="2400" spc="-5" dirty="0">
                <a:latin typeface="Trebuchet MS"/>
                <a:cs typeface="Trebuchet MS"/>
              </a:rPr>
              <a:t>but having data bigger it requires different  approaches:</a:t>
            </a:r>
            <a:endParaRPr sz="2400">
              <a:latin typeface="Trebuchet MS"/>
              <a:cs typeface="Trebuchet MS"/>
            </a:endParaRPr>
          </a:p>
          <a:p>
            <a:pPr marL="469900">
              <a:lnSpc>
                <a:spcPct val="100000"/>
              </a:lnSpc>
              <a:spcBef>
                <a:spcPts val="25"/>
              </a:spcBef>
            </a:pPr>
            <a:r>
              <a:rPr sz="2400" dirty="0">
                <a:latin typeface="Arial"/>
                <a:cs typeface="Arial"/>
              </a:rPr>
              <a:t>– </a:t>
            </a:r>
            <a:r>
              <a:rPr sz="2400" spc="-35" dirty="0">
                <a:latin typeface="Trebuchet MS"/>
                <a:cs typeface="Trebuchet MS"/>
              </a:rPr>
              <a:t>Techniques, </a:t>
            </a:r>
            <a:r>
              <a:rPr sz="2400" spc="-5" dirty="0">
                <a:latin typeface="Trebuchet MS"/>
                <a:cs typeface="Trebuchet MS"/>
              </a:rPr>
              <a:t>tools and</a:t>
            </a:r>
            <a:r>
              <a:rPr sz="2400" spc="-345" dirty="0">
                <a:latin typeface="Trebuchet MS"/>
                <a:cs typeface="Trebuchet MS"/>
              </a:rPr>
              <a:t> </a:t>
            </a:r>
            <a:r>
              <a:rPr sz="2400" spc="-5" dirty="0">
                <a:latin typeface="Trebuchet MS"/>
                <a:cs typeface="Trebuchet MS"/>
              </a:rPr>
              <a:t>architecture</a:t>
            </a:r>
            <a:endParaRPr sz="2400">
              <a:latin typeface="Trebuchet MS"/>
              <a:cs typeface="Trebuchet MS"/>
            </a:endParaRPr>
          </a:p>
          <a:p>
            <a:pPr>
              <a:lnSpc>
                <a:spcPct val="100000"/>
              </a:lnSpc>
              <a:spcBef>
                <a:spcPts val="35"/>
              </a:spcBef>
            </a:pPr>
            <a:endParaRPr sz="2450">
              <a:latin typeface="Trebuchet MS"/>
              <a:cs typeface="Trebuchet MS"/>
            </a:endParaRPr>
          </a:p>
          <a:p>
            <a:pPr marL="355600" indent="-343535">
              <a:lnSpc>
                <a:spcPts val="2590"/>
              </a:lnSpc>
              <a:spcBef>
                <a:spcPts val="5"/>
              </a:spcBef>
              <a:buFont typeface="Arial"/>
              <a:buChar char="•"/>
              <a:tabLst>
                <a:tab pos="355600" algn="l"/>
                <a:tab pos="356235" algn="l"/>
              </a:tabLst>
            </a:pPr>
            <a:r>
              <a:rPr sz="2400" spc="-5" dirty="0">
                <a:latin typeface="Trebuchet MS"/>
                <a:cs typeface="Trebuchet MS"/>
              </a:rPr>
              <a:t>an aim to solve new problems </a:t>
            </a:r>
            <a:r>
              <a:rPr sz="2400" dirty="0">
                <a:latin typeface="Trebuchet MS"/>
                <a:cs typeface="Trebuchet MS"/>
              </a:rPr>
              <a:t>or </a:t>
            </a:r>
            <a:r>
              <a:rPr sz="2400" spc="-5" dirty="0">
                <a:latin typeface="Trebuchet MS"/>
                <a:cs typeface="Trebuchet MS"/>
              </a:rPr>
              <a:t>old problems in</a:t>
            </a:r>
            <a:r>
              <a:rPr sz="2400" spc="114" dirty="0">
                <a:latin typeface="Trebuchet MS"/>
                <a:cs typeface="Trebuchet MS"/>
              </a:rPr>
              <a:t> </a:t>
            </a:r>
            <a:r>
              <a:rPr sz="2400" dirty="0">
                <a:latin typeface="Trebuchet MS"/>
                <a:cs typeface="Trebuchet MS"/>
              </a:rPr>
              <a:t>a</a:t>
            </a:r>
            <a:endParaRPr sz="2400">
              <a:latin typeface="Trebuchet MS"/>
              <a:cs typeface="Trebuchet MS"/>
            </a:endParaRPr>
          </a:p>
          <a:p>
            <a:pPr marL="355600">
              <a:lnSpc>
                <a:spcPts val="2590"/>
              </a:lnSpc>
            </a:pPr>
            <a:r>
              <a:rPr sz="2400" spc="-5" dirty="0">
                <a:latin typeface="Trebuchet MS"/>
                <a:cs typeface="Trebuchet MS"/>
              </a:rPr>
              <a:t>better</a:t>
            </a:r>
            <a:r>
              <a:rPr sz="2400" dirty="0">
                <a:latin typeface="Trebuchet MS"/>
                <a:cs typeface="Trebuchet MS"/>
              </a:rPr>
              <a:t> </a:t>
            </a:r>
            <a:r>
              <a:rPr sz="2400" spc="-5" dirty="0">
                <a:latin typeface="Trebuchet MS"/>
                <a:cs typeface="Trebuchet MS"/>
              </a:rPr>
              <a:t>way</a:t>
            </a:r>
            <a:endParaRPr sz="2400">
              <a:latin typeface="Trebuchet MS"/>
              <a:cs typeface="Trebuchet MS"/>
            </a:endParaRPr>
          </a:p>
          <a:p>
            <a:pPr>
              <a:lnSpc>
                <a:spcPct val="100000"/>
              </a:lnSpc>
              <a:spcBef>
                <a:spcPts val="30"/>
              </a:spcBef>
            </a:pPr>
            <a:endParaRPr sz="2950">
              <a:latin typeface="Trebuchet MS"/>
              <a:cs typeface="Trebuchet MS"/>
            </a:endParaRPr>
          </a:p>
          <a:p>
            <a:pPr marL="355600" marR="551815" indent="-343535">
              <a:lnSpc>
                <a:spcPct val="80000"/>
              </a:lnSpc>
              <a:buFont typeface="Arial"/>
              <a:buChar char="•"/>
              <a:tabLst>
                <a:tab pos="355600" algn="l"/>
                <a:tab pos="356235" algn="l"/>
              </a:tabLst>
            </a:pPr>
            <a:r>
              <a:rPr sz="2400" dirty="0">
                <a:latin typeface="Trebuchet MS"/>
                <a:cs typeface="Trebuchet MS"/>
              </a:rPr>
              <a:t>Big </a:t>
            </a:r>
            <a:r>
              <a:rPr sz="2400" spc="-5" dirty="0">
                <a:latin typeface="Trebuchet MS"/>
                <a:cs typeface="Trebuchet MS"/>
              </a:rPr>
              <a:t>Data </a:t>
            </a:r>
            <a:r>
              <a:rPr sz="2400" dirty="0">
                <a:latin typeface="Trebuchet MS"/>
                <a:cs typeface="Trebuchet MS"/>
              </a:rPr>
              <a:t>generates value from </a:t>
            </a:r>
            <a:r>
              <a:rPr sz="2400" spc="-5" dirty="0">
                <a:latin typeface="Trebuchet MS"/>
                <a:cs typeface="Trebuchet MS"/>
              </a:rPr>
              <a:t>the </a:t>
            </a:r>
            <a:r>
              <a:rPr sz="2400" dirty="0">
                <a:latin typeface="Trebuchet MS"/>
                <a:cs typeface="Trebuchet MS"/>
              </a:rPr>
              <a:t>storage </a:t>
            </a:r>
            <a:r>
              <a:rPr sz="2400" spc="-5" dirty="0">
                <a:latin typeface="Trebuchet MS"/>
                <a:cs typeface="Trebuchet MS"/>
              </a:rPr>
              <a:t>and  processing </a:t>
            </a:r>
            <a:r>
              <a:rPr sz="2400" dirty="0">
                <a:latin typeface="Trebuchet MS"/>
                <a:cs typeface="Trebuchet MS"/>
              </a:rPr>
              <a:t>of very large </a:t>
            </a:r>
            <a:r>
              <a:rPr sz="2400" spc="-5" dirty="0">
                <a:latin typeface="Trebuchet MS"/>
                <a:cs typeface="Trebuchet MS"/>
              </a:rPr>
              <a:t>quantities </a:t>
            </a:r>
            <a:r>
              <a:rPr sz="2400" dirty="0">
                <a:latin typeface="Trebuchet MS"/>
                <a:cs typeface="Trebuchet MS"/>
              </a:rPr>
              <a:t>of </a:t>
            </a:r>
            <a:r>
              <a:rPr sz="2400" spc="-5" dirty="0">
                <a:latin typeface="Trebuchet MS"/>
                <a:cs typeface="Trebuchet MS"/>
              </a:rPr>
              <a:t>digital  information that cannot be analyzed with  traditional computing</a:t>
            </a:r>
            <a:r>
              <a:rPr sz="2400" spc="15" dirty="0">
                <a:latin typeface="Trebuchet MS"/>
                <a:cs typeface="Trebuchet MS"/>
              </a:rPr>
              <a:t> </a:t>
            </a:r>
            <a:r>
              <a:rPr sz="2400" spc="-5" dirty="0">
                <a:latin typeface="Trebuchet MS"/>
                <a:cs typeface="Trebuchet MS"/>
              </a:rPr>
              <a:t>techniques.</a:t>
            </a:r>
            <a:endParaRPr sz="2400">
              <a:latin typeface="Trebuchet MS"/>
              <a:cs typeface="Trebuchet MS"/>
            </a:endParaRPr>
          </a:p>
        </p:txBody>
      </p:sp>
      <p:sp>
        <p:nvSpPr>
          <p:cNvPr id="3" name="object 3"/>
          <p:cNvSpPr txBox="1">
            <a:spLocks noGrp="1"/>
          </p:cNvSpPr>
          <p:nvPr>
            <p:ph type="title"/>
          </p:nvPr>
        </p:nvSpPr>
        <p:spPr>
          <a:xfrm>
            <a:off x="3092405" y="511886"/>
            <a:ext cx="6008075" cy="635000"/>
          </a:xfrm>
          <a:prstGeom prst="rect">
            <a:avLst/>
          </a:prstGeom>
        </p:spPr>
        <p:txBody>
          <a:bodyPr vert="horz" wrap="square" lIns="0" tIns="12065" rIns="0" bIns="0" rtlCol="0">
            <a:spAutoFit/>
          </a:bodyPr>
          <a:lstStyle/>
          <a:p>
            <a:pPr marL="12700">
              <a:lnSpc>
                <a:spcPct val="100000"/>
              </a:lnSpc>
              <a:spcBef>
                <a:spcPts val="95"/>
              </a:spcBef>
            </a:pPr>
            <a:r>
              <a:rPr sz="4000" u="heavy" spc="-5" dirty="0">
                <a:uFill>
                  <a:solidFill>
                    <a:srgbClr val="000000"/>
                  </a:solidFill>
                </a:uFill>
              </a:rPr>
              <a:t>What is BIG</a:t>
            </a:r>
            <a:r>
              <a:rPr sz="4000" u="heavy" spc="-40" dirty="0">
                <a:uFill>
                  <a:solidFill>
                    <a:srgbClr val="000000"/>
                  </a:solidFill>
                </a:uFill>
              </a:rPr>
              <a:t> </a:t>
            </a:r>
            <a:r>
              <a:rPr sz="4000" u="heavy" spc="-125" dirty="0">
                <a:uFill>
                  <a:solidFill>
                    <a:srgbClr val="000000"/>
                  </a:solidFill>
                </a:uFill>
              </a:rPr>
              <a:t>DATA?</a:t>
            </a:r>
            <a:endParaRPr sz="4000"/>
          </a:p>
        </p:txBody>
      </p:sp>
    </p:spTree>
    <p:extLst>
      <p:ext uri="{BB962C8B-B14F-4D97-AF65-F5344CB8AC3E}">
        <p14:creationId xmlns:p14="http://schemas.microsoft.com/office/powerpoint/2010/main" xmlns="" val="31963389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Digital Universe approaches High</a:t>
            </a:r>
            <a:endParaRPr lang="en-US" dirty="0"/>
          </a:p>
        </p:txBody>
      </p:sp>
      <p:pic>
        <p:nvPicPr>
          <p:cNvPr id="3075" name="Picture 3"/>
          <p:cNvPicPr>
            <a:picLocks noChangeAspect="1" noChangeArrowheads="1"/>
          </p:cNvPicPr>
          <p:nvPr/>
        </p:nvPicPr>
        <p:blipFill>
          <a:blip r:embed="rId2"/>
          <a:srcRect/>
          <a:stretch>
            <a:fillRect/>
          </a:stretch>
        </p:blipFill>
        <p:spPr bwMode="auto">
          <a:xfrm>
            <a:off x="1751012" y="2209800"/>
            <a:ext cx="8216295" cy="3864985"/>
          </a:xfrm>
          <a:prstGeom prst="rect">
            <a:avLst/>
          </a:prstGeom>
          <a:noFill/>
          <a:ln w="9525">
            <a:noFill/>
            <a:miter lim="800000"/>
            <a:headEnd/>
            <a:tailEnd/>
          </a:ln>
          <a:effec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Flood</a:t>
            </a:r>
            <a:endParaRPr lang="en-US" dirty="0"/>
          </a:p>
        </p:txBody>
      </p:sp>
      <p:pic>
        <p:nvPicPr>
          <p:cNvPr id="4098" name="Picture 2"/>
          <p:cNvPicPr>
            <a:picLocks noChangeAspect="1" noChangeArrowheads="1"/>
          </p:cNvPicPr>
          <p:nvPr/>
        </p:nvPicPr>
        <p:blipFill>
          <a:blip r:embed="rId2"/>
          <a:srcRect/>
          <a:stretch>
            <a:fillRect/>
          </a:stretch>
        </p:blipFill>
        <p:spPr bwMode="auto">
          <a:xfrm>
            <a:off x="1523571" y="1643050"/>
            <a:ext cx="9059131" cy="4459952"/>
          </a:xfrm>
          <a:prstGeom prst="rect">
            <a:avLst/>
          </a:prstGeom>
          <a:noFill/>
          <a:ln w="9525">
            <a:noFill/>
            <a:miter lim="800000"/>
            <a:headEnd/>
            <a:tailEnd/>
          </a:ln>
          <a:effec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604" y="129773"/>
            <a:ext cx="7282144" cy="566822"/>
          </a:xfrm>
          <a:prstGeom prst="rect">
            <a:avLst/>
          </a:prstGeom>
        </p:spPr>
        <p:txBody>
          <a:bodyPr vert="horz" wrap="square" lIns="0" tIns="12700" rIns="0" bIns="0" rtlCol="0">
            <a:spAutoFit/>
          </a:bodyPr>
          <a:lstStyle/>
          <a:p>
            <a:pPr marL="12700">
              <a:lnSpc>
                <a:spcPct val="100000"/>
              </a:lnSpc>
              <a:spcBef>
                <a:spcPts val="100"/>
              </a:spcBef>
            </a:pPr>
            <a:r>
              <a:rPr u="heavy" spc="-10" dirty="0">
                <a:uFill>
                  <a:solidFill>
                    <a:srgbClr val="000000"/>
                  </a:solidFill>
                </a:uFill>
                <a:latin typeface="Carlito"/>
                <a:cs typeface="Carlito"/>
              </a:rPr>
              <a:t>What </a:t>
            </a:r>
            <a:r>
              <a:rPr u="heavy" dirty="0">
                <a:uFill>
                  <a:solidFill>
                    <a:srgbClr val="000000"/>
                  </a:solidFill>
                </a:uFill>
                <a:latin typeface="Carlito"/>
                <a:cs typeface="Carlito"/>
              </a:rPr>
              <a:t>is BIG</a:t>
            </a:r>
            <a:r>
              <a:rPr u="heavy" spc="-80" dirty="0">
                <a:uFill>
                  <a:solidFill>
                    <a:srgbClr val="000000"/>
                  </a:solidFill>
                </a:uFill>
                <a:latin typeface="Carlito"/>
                <a:cs typeface="Carlito"/>
              </a:rPr>
              <a:t> </a:t>
            </a:r>
            <a:r>
              <a:rPr u="heavy" spc="-204" dirty="0">
                <a:uFill>
                  <a:solidFill>
                    <a:srgbClr val="000000"/>
                  </a:solidFill>
                </a:uFill>
                <a:latin typeface="Carlito"/>
                <a:cs typeface="Carlito"/>
              </a:rPr>
              <a:t>DATA</a:t>
            </a:r>
          </a:p>
        </p:txBody>
      </p:sp>
      <p:sp>
        <p:nvSpPr>
          <p:cNvPr id="3" name="object 3"/>
          <p:cNvSpPr txBox="1"/>
          <p:nvPr/>
        </p:nvSpPr>
        <p:spPr>
          <a:xfrm>
            <a:off x="104958" y="772413"/>
            <a:ext cx="11027501" cy="3354070"/>
          </a:xfrm>
          <a:prstGeom prst="rect">
            <a:avLst/>
          </a:prstGeom>
        </p:spPr>
        <p:txBody>
          <a:bodyPr vert="horz" wrap="square" lIns="0" tIns="12065" rIns="0" bIns="0" rtlCol="0">
            <a:spAutoFit/>
          </a:bodyPr>
          <a:lstStyle/>
          <a:p>
            <a:pPr marL="355600" marR="1092200" indent="-342900">
              <a:lnSpc>
                <a:spcPct val="100000"/>
              </a:lnSpc>
              <a:spcBef>
                <a:spcPts val="95"/>
              </a:spcBef>
              <a:buFont typeface="Arial"/>
              <a:buChar char="•"/>
              <a:tabLst>
                <a:tab pos="354965" algn="l"/>
                <a:tab pos="355600" algn="l"/>
              </a:tabLst>
            </a:pPr>
            <a:r>
              <a:rPr sz="2800" spc="-20" dirty="0">
                <a:latin typeface="Carlito"/>
                <a:cs typeface="Carlito"/>
              </a:rPr>
              <a:t>Walmart </a:t>
            </a:r>
            <a:r>
              <a:rPr sz="2800" spc="-10" dirty="0">
                <a:latin typeface="Carlito"/>
                <a:cs typeface="Carlito"/>
              </a:rPr>
              <a:t>handles </a:t>
            </a:r>
            <a:r>
              <a:rPr sz="2800" spc="-15" dirty="0">
                <a:latin typeface="Carlito"/>
                <a:cs typeface="Carlito"/>
              </a:rPr>
              <a:t>more </a:t>
            </a:r>
            <a:r>
              <a:rPr sz="2800" spc="-5" dirty="0">
                <a:latin typeface="Carlito"/>
                <a:cs typeface="Carlito"/>
              </a:rPr>
              <a:t>than 1 </a:t>
            </a:r>
            <a:r>
              <a:rPr sz="2800" spc="-10" dirty="0">
                <a:latin typeface="Carlito"/>
                <a:cs typeface="Carlito"/>
              </a:rPr>
              <a:t>million </a:t>
            </a:r>
            <a:r>
              <a:rPr sz="2800" spc="-15" dirty="0">
                <a:latin typeface="Carlito"/>
                <a:cs typeface="Carlito"/>
              </a:rPr>
              <a:t>customer  </a:t>
            </a:r>
            <a:r>
              <a:rPr sz="2800" spc="-10" dirty="0">
                <a:latin typeface="Carlito"/>
                <a:cs typeface="Carlito"/>
              </a:rPr>
              <a:t>transactions every</a:t>
            </a:r>
            <a:r>
              <a:rPr sz="2800" spc="25" dirty="0">
                <a:latin typeface="Carlito"/>
                <a:cs typeface="Carlito"/>
              </a:rPr>
              <a:t> </a:t>
            </a:r>
            <a:r>
              <a:rPr sz="2800" spc="-65" dirty="0">
                <a:latin typeface="Carlito"/>
                <a:cs typeface="Carlito"/>
              </a:rPr>
              <a:t>hour.</a:t>
            </a:r>
            <a:endParaRPr sz="2800" dirty="0">
              <a:latin typeface="Carlito"/>
              <a:cs typeface="Carlito"/>
            </a:endParaRPr>
          </a:p>
          <a:p>
            <a:pPr>
              <a:lnSpc>
                <a:spcPct val="100000"/>
              </a:lnSpc>
              <a:spcBef>
                <a:spcPts val="5"/>
              </a:spcBef>
              <a:buFont typeface="Arial"/>
              <a:buChar char="•"/>
            </a:pPr>
            <a:endParaRPr sz="3850" dirty="0">
              <a:latin typeface="Carlito"/>
              <a:cs typeface="Carlito"/>
            </a:endParaRPr>
          </a:p>
          <a:p>
            <a:pPr marL="269875" indent="-257810">
              <a:lnSpc>
                <a:spcPct val="100000"/>
              </a:lnSpc>
              <a:buFont typeface="Arial"/>
              <a:buChar char="•"/>
              <a:tabLst>
                <a:tab pos="270510" algn="l"/>
              </a:tabLst>
            </a:pPr>
            <a:r>
              <a:rPr sz="2800" spc="-15" dirty="0">
                <a:latin typeface="Carlito"/>
                <a:cs typeface="Carlito"/>
              </a:rPr>
              <a:t>Facebook </a:t>
            </a:r>
            <a:r>
              <a:rPr sz="2800" spc="-10" dirty="0">
                <a:latin typeface="Carlito"/>
                <a:cs typeface="Carlito"/>
              </a:rPr>
              <a:t>handles </a:t>
            </a:r>
            <a:r>
              <a:rPr sz="2800" spc="-5" dirty="0">
                <a:latin typeface="Carlito"/>
                <a:cs typeface="Carlito"/>
              </a:rPr>
              <a:t>40 </a:t>
            </a:r>
            <a:r>
              <a:rPr sz="2800" spc="-10" dirty="0">
                <a:latin typeface="Carlito"/>
                <a:cs typeface="Carlito"/>
              </a:rPr>
              <a:t>billion </a:t>
            </a:r>
            <a:r>
              <a:rPr sz="2800" spc="-15" dirty="0">
                <a:latin typeface="Carlito"/>
                <a:cs typeface="Carlito"/>
              </a:rPr>
              <a:t>photos </a:t>
            </a:r>
            <a:r>
              <a:rPr sz="2800" spc="-20" dirty="0">
                <a:latin typeface="Carlito"/>
                <a:cs typeface="Carlito"/>
              </a:rPr>
              <a:t>from </a:t>
            </a:r>
            <a:r>
              <a:rPr sz="2800" spc="-5" dirty="0">
                <a:latin typeface="Carlito"/>
                <a:cs typeface="Carlito"/>
              </a:rPr>
              <a:t>its </a:t>
            </a:r>
            <a:r>
              <a:rPr sz="2800" spc="-10" dirty="0">
                <a:latin typeface="Carlito"/>
                <a:cs typeface="Carlito"/>
              </a:rPr>
              <a:t>user</a:t>
            </a:r>
            <a:r>
              <a:rPr sz="2800" spc="270" dirty="0">
                <a:latin typeface="Carlito"/>
                <a:cs typeface="Carlito"/>
              </a:rPr>
              <a:t> </a:t>
            </a:r>
            <a:r>
              <a:rPr sz="2800" spc="-10" dirty="0">
                <a:latin typeface="Carlito"/>
                <a:cs typeface="Carlito"/>
              </a:rPr>
              <a:t>base.</a:t>
            </a:r>
            <a:endParaRPr sz="2800" dirty="0">
              <a:latin typeface="Carlito"/>
              <a:cs typeface="Carlito"/>
            </a:endParaRPr>
          </a:p>
          <a:p>
            <a:pPr>
              <a:lnSpc>
                <a:spcPct val="100000"/>
              </a:lnSpc>
              <a:spcBef>
                <a:spcPts val="5"/>
              </a:spcBef>
              <a:buFont typeface="Arial"/>
              <a:buChar char="•"/>
            </a:pPr>
            <a:endParaRPr sz="3850" dirty="0">
              <a:latin typeface="Carlito"/>
              <a:cs typeface="Carlito"/>
            </a:endParaRPr>
          </a:p>
          <a:p>
            <a:pPr marL="269875" marR="5080" indent="-269875">
              <a:lnSpc>
                <a:spcPct val="100000"/>
              </a:lnSpc>
              <a:buChar char="•"/>
              <a:tabLst>
                <a:tab pos="269875" algn="l"/>
              </a:tabLst>
            </a:pPr>
            <a:r>
              <a:rPr sz="2800" spc="-155" dirty="0">
                <a:latin typeface="Arial"/>
                <a:cs typeface="Arial"/>
              </a:rPr>
              <a:t>Decoding </a:t>
            </a:r>
            <a:r>
              <a:rPr sz="2800" spc="-35" dirty="0">
                <a:latin typeface="Arial"/>
                <a:cs typeface="Arial"/>
              </a:rPr>
              <a:t>the </a:t>
            </a:r>
            <a:r>
              <a:rPr sz="2800" spc="-120" dirty="0">
                <a:latin typeface="Arial"/>
                <a:cs typeface="Arial"/>
              </a:rPr>
              <a:t>human </a:t>
            </a:r>
            <a:r>
              <a:rPr sz="2800" spc="-145" dirty="0">
                <a:latin typeface="Arial"/>
                <a:cs typeface="Arial"/>
              </a:rPr>
              <a:t>genome </a:t>
            </a:r>
            <a:r>
              <a:rPr sz="2800" spc="-70" dirty="0">
                <a:latin typeface="Arial"/>
                <a:cs typeface="Arial"/>
              </a:rPr>
              <a:t>originally </a:t>
            </a:r>
            <a:r>
              <a:rPr sz="2800" spc="-45" dirty="0">
                <a:latin typeface="Arial"/>
                <a:cs typeface="Arial"/>
              </a:rPr>
              <a:t>took </a:t>
            </a:r>
            <a:r>
              <a:rPr sz="2800" spc="-20" dirty="0">
                <a:latin typeface="Carlito"/>
                <a:cs typeface="Carlito"/>
              </a:rPr>
              <a:t>10years</a:t>
            </a:r>
            <a:r>
              <a:rPr sz="2800" spc="-220" dirty="0">
                <a:latin typeface="Carlito"/>
                <a:cs typeface="Carlito"/>
              </a:rPr>
              <a:t> </a:t>
            </a:r>
            <a:r>
              <a:rPr sz="2800" spc="-20" dirty="0">
                <a:latin typeface="Carlito"/>
                <a:cs typeface="Carlito"/>
              </a:rPr>
              <a:t>to  </a:t>
            </a:r>
            <a:r>
              <a:rPr sz="2800" spc="-15" dirty="0">
                <a:latin typeface="Carlito"/>
                <a:cs typeface="Carlito"/>
              </a:rPr>
              <a:t>process; </a:t>
            </a:r>
            <a:r>
              <a:rPr sz="2800" spc="-10" dirty="0">
                <a:latin typeface="Carlito"/>
                <a:cs typeface="Carlito"/>
              </a:rPr>
              <a:t>now </a:t>
            </a:r>
            <a:r>
              <a:rPr sz="2800" spc="-5" dirty="0">
                <a:latin typeface="Carlito"/>
                <a:cs typeface="Carlito"/>
              </a:rPr>
              <a:t>it </a:t>
            </a:r>
            <a:r>
              <a:rPr sz="2800" spc="-10" dirty="0">
                <a:latin typeface="Carlito"/>
                <a:cs typeface="Carlito"/>
              </a:rPr>
              <a:t>can </a:t>
            </a:r>
            <a:r>
              <a:rPr sz="2800" spc="-5" dirty="0">
                <a:latin typeface="Carlito"/>
                <a:cs typeface="Carlito"/>
              </a:rPr>
              <a:t>be </a:t>
            </a:r>
            <a:r>
              <a:rPr sz="2800" spc="-10" dirty="0">
                <a:latin typeface="Carlito"/>
                <a:cs typeface="Carlito"/>
              </a:rPr>
              <a:t>achieved </a:t>
            </a:r>
            <a:r>
              <a:rPr sz="2800" spc="-5" dirty="0">
                <a:latin typeface="Carlito"/>
                <a:cs typeface="Carlito"/>
              </a:rPr>
              <a:t>in one</a:t>
            </a:r>
            <a:r>
              <a:rPr sz="2800" spc="80" dirty="0">
                <a:latin typeface="Carlito"/>
                <a:cs typeface="Carlito"/>
              </a:rPr>
              <a:t> </a:t>
            </a:r>
            <a:r>
              <a:rPr sz="2800" spc="-10" dirty="0">
                <a:latin typeface="Carlito"/>
                <a:cs typeface="Carlito"/>
              </a:rPr>
              <a:t>week.</a:t>
            </a:r>
            <a:endParaRPr sz="2800" dirty="0">
              <a:latin typeface="Carlito"/>
              <a:cs typeface="Carlito"/>
            </a:endParaRPr>
          </a:p>
        </p:txBody>
      </p:sp>
      <p:sp>
        <p:nvSpPr>
          <p:cNvPr id="4" name="object 4"/>
          <p:cNvSpPr/>
          <p:nvPr/>
        </p:nvSpPr>
        <p:spPr>
          <a:xfrm>
            <a:off x="304720" y="4114800"/>
            <a:ext cx="11359308" cy="2743196"/>
          </a:xfrm>
          <a:prstGeom prst="rect">
            <a:avLst/>
          </a:prstGeom>
          <a:blipFill>
            <a:blip r:embed="rId2" cstate="print"/>
            <a:stretch>
              <a:fillRect/>
            </a:stretch>
          </a:blipFill>
        </p:spPr>
        <p:txBody>
          <a:bodyPr wrap="square" lIns="0" tIns="0" rIns="0" bIns="0" rtlCol="0"/>
          <a:lstStyle/>
          <a:p>
            <a:endParaRPr/>
          </a:p>
        </p:txBody>
      </p:sp>
      <p:pic>
        <p:nvPicPr>
          <p:cNvPr id="5" name="Picture 2" descr="Human Genome Project - Wikipedi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58394" y="1219200"/>
            <a:ext cx="1994923" cy="1981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59695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purl.org/dc/dcmitype/"/>
    <ds:schemaRef ds:uri="http://www.w3.org/XML/1998/namespace"/>
    <ds:schemaRef ds:uri="http://schemas.microsoft.com/office/2006/documentManagement/types"/>
    <ds:schemaRef ds:uri="http://schemas.microsoft.com/office/infopath/2007/PartnerControls"/>
    <ds:schemaRef ds:uri="http://purl.org/dc/elements/1.1/"/>
    <ds:schemaRef ds:uri="http://purl.org/dc/terms/"/>
    <ds:schemaRef ds:uri="http://schemas.openxmlformats.org/package/2006/metadata/core-properties"/>
    <ds:schemaRef ds:uri="4873beb7-5857-4685-be1f-d57550cc96cc"/>
    <ds:schemaRef ds:uri="http://schemas.microsoft.com/office/2006/metadata/properties"/>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3791</TotalTime>
  <Words>1850</Words>
  <Application>Microsoft Office PowerPoint</Application>
  <PresentationFormat>Custom</PresentationFormat>
  <Paragraphs>288</Paragraphs>
  <Slides>49</Slides>
  <Notes>17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Digital Blue Tunnel 16x9</vt:lpstr>
      <vt:lpstr>Big Data</vt:lpstr>
      <vt:lpstr>Title</vt:lpstr>
      <vt:lpstr>Slide 3</vt:lpstr>
      <vt:lpstr>What we will cover in this presentation?</vt:lpstr>
      <vt:lpstr>Big Data </vt:lpstr>
      <vt:lpstr>What is BIG DATA?</vt:lpstr>
      <vt:lpstr>Digital Universe approaches High</vt:lpstr>
      <vt:lpstr>Data Flood</vt:lpstr>
      <vt:lpstr>What is BIG DATA</vt:lpstr>
      <vt:lpstr>Types of Data</vt:lpstr>
      <vt:lpstr>Big Data </vt:lpstr>
      <vt:lpstr>The 4 V’s  of  Big Data</vt:lpstr>
      <vt:lpstr>Volume: scale of data</vt:lpstr>
      <vt:lpstr>Volume: scale of data</vt:lpstr>
      <vt:lpstr>Variety: different forms of data</vt:lpstr>
      <vt:lpstr>What happens in an Internet minute?</vt:lpstr>
      <vt:lpstr>Velocity: analysis of streaming data</vt:lpstr>
      <vt:lpstr>Veracity: trustworthiness of data </vt:lpstr>
      <vt:lpstr>The 4 V’s  of  Big Data</vt:lpstr>
      <vt:lpstr>Big Data and Research</vt:lpstr>
      <vt:lpstr>Big Data Mining</vt:lpstr>
      <vt:lpstr>Storing Big Data</vt:lpstr>
      <vt:lpstr>Selecting Big Data stores</vt:lpstr>
      <vt:lpstr>Processing Big Data</vt:lpstr>
      <vt:lpstr>The Structure of Big Data</vt:lpstr>
      <vt:lpstr>Why Big Data</vt:lpstr>
      <vt:lpstr>How Is Big Data Different?</vt:lpstr>
      <vt:lpstr>Large Data</vt:lpstr>
      <vt:lpstr>Data Storage and Analysis</vt:lpstr>
      <vt:lpstr>Current Hard Disk Drive</vt:lpstr>
      <vt:lpstr>Problems with Multiple disks</vt:lpstr>
      <vt:lpstr>Comparison with other systems</vt:lpstr>
      <vt:lpstr>RDBMS</vt:lpstr>
      <vt:lpstr>Grid Computing</vt:lpstr>
      <vt:lpstr>Volunteer Computing</vt:lpstr>
      <vt:lpstr>Apache Hadoop File System</vt:lpstr>
      <vt:lpstr>History of Hadoop in Brief</vt:lpstr>
      <vt:lpstr>Hadoop Projects</vt:lpstr>
      <vt:lpstr>Big Data sources</vt:lpstr>
      <vt:lpstr>Data generation points Examples</vt:lpstr>
      <vt:lpstr>Big Data Analytics</vt:lpstr>
      <vt:lpstr>Types of tools used in Big-Data</vt:lpstr>
      <vt:lpstr>Application Of Big Data analytics</vt:lpstr>
      <vt:lpstr>Leading Technology Vendors</vt:lpstr>
      <vt:lpstr>How Big data impacts on IT</vt:lpstr>
      <vt:lpstr>Benefits of Big Data</vt:lpstr>
      <vt:lpstr>Greater availability of data via repositories </vt:lpstr>
      <vt:lpstr>Contact Information</vt:lpstr>
      <vt:lpstr>Thank You.</vt:lpstr>
    </vt:vector>
  </TitlesOfParts>
  <Company>University of Washington Libraries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101</dc:title>
  <dc:creator>Ann Madhavan</dc:creator>
  <cp:lastModifiedBy>Lenovo</cp:lastModifiedBy>
  <cp:revision>282</cp:revision>
  <dcterms:created xsi:type="dcterms:W3CDTF">2017-03-22T21:18:18Z</dcterms:created>
  <dcterms:modified xsi:type="dcterms:W3CDTF">2023-03-07T14:15:42Z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